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1"/>
  </p:notesMasterIdLst>
  <p:sldIdLst>
    <p:sldId id="308" r:id="rId2"/>
    <p:sldId id="309" r:id="rId3"/>
    <p:sldId id="342" r:id="rId4"/>
    <p:sldId id="343" r:id="rId5"/>
    <p:sldId id="344" r:id="rId6"/>
    <p:sldId id="345" r:id="rId7"/>
    <p:sldId id="346" r:id="rId8"/>
    <p:sldId id="347" r:id="rId9"/>
    <p:sldId id="348" r:id="rId10"/>
    <p:sldId id="349" r:id="rId11"/>
    <p:sldId id="350" r:id="rId12"/>
    <p:sldId id="351" r:id="rId13"/>
    <p:sldId id="352" r:id="rId14"/>
    <p:sldId id="353" r:id="rId15"/>
    <p:sldId id="354" r:id="rId16"/>
    <p:sldId id="355" r:id="rId17"/>
    <p:sldId id="356" r:id="rId18"/>
    <p:sldId id="357" r:id="rId19"/>
    <p:sldId id="358" r:id="rId20"/>
    <p:sldId id="359" r:id="rId21"/>
    <p:sldId id="360" r:id="rId22"/>
    <p:sldId id="361" r:id="rId23"/>
    <p:sldId id="362" r:id="rId24"/>
    <p:sldId id="407" r:id="rId25"/>
    <p:sldId id="363" r:id="rId26"/>
    <p:sldId id="364" r:id="rId27"/>
    <p:sldId id="365" r:id="rId28"/>
    <p:sldId id="366" r:id="rId29"/>
    <p:sldId id="367" r:id="rId30"/>
    <p:sldId id="368" r:id="rId31"/>
    <p:sldId id="369" r:id="rId32"/>
    <p:sldId id="370" r:id="rId33"/>
    <p:sldId id="371" r:id="rId34"/>
    <p:sldId id="372" r:id="rId35"/>
    <p:sldId id="373" r:id="rId36"/>
    <p:sldId id="374" r:id="rId37"/>
    <p:sldId id="375" r:id="rId38"/>
    <p:sldId id="376" r:id="rId39"/>
    <p:sldId id="377" r:id="rId40"/>
    <p:sldId id="378" r:id="rId41"/>
    <p:sldId id="379" r:id="rId42"/>
    <p:sldId id="380" r:id="rId43"/>
    <p:sldId id="381" r:id="rId44"/>
    <p:sldId id="382" r:id="rId45"/>
    <p:sldId id="383" r:id="rId46"/>
    <p:sldId id="384" r:id="rId47"/>
    <p:sldId id="385" r:id="rId48"/>
    <p:sldId id="386" r:id="rId49"/>
    <p:sldId id="387" r:id="rId50"/>
    <p:sldId id="388" r:id="rId51"/>
    <p:sldId id="389" r:id="rId52"/>
    <p:sldId id="390" r:id="rId53"/>
    <p:sldId id="391" r:id="rId54"/>
    <p:sldId id="392" r:id="rId55"/>
    <p:sldId id="393" r:id="rId56"/>
    <p:sldId id="394" r:id="rId57"/>
    <p:sldId id="395" r:id="rId58"/>
    <p:sldId id="396" r:id="rId59"/>
    <p:sldId id="397" r:id="rId60"/>
    <p:sldId id="398" r:id="rId61"/>
    <p:sldId id="408" r:id="rId62"/>
    <p:sldId id="399" r:id="rId63"/>
    <p:sldId id="400" r:id="rId64"/>
    <p:sldId id="401" r:id="rId65"/>
    <p:sldId id="402" r:id="rId66"/>
    <p:sldId id="403" r:id="rId67"/>
    <p:sldId id="404" r:id="rId68"/>
    <p:sldId id="405" r:id="rId69"/>
    <p:sldId id="406" r:id="rId70"/>
  </p:sldIdLst>
  <p:sldSz cx="12192000" cy="6858000"/>
  <p:notesSz cx="6858000" cy="9144000"/>
  <p:embeddedFontLst>
    <p:embeddedFont>
      <p:font typeface="Consolas" panose="020B0609020204030204" pitchFamily="49" charset="0"/>
      <p:regular r:id="rId72"/>
      <p:bold r:id="rId73"/>
      <p:italic r:id="rId74"/>
      <p:boldItalic r:id="rId75"/>
    </p:embeddedFont>
    <p:embeddedFont>
      <p:font typeface="Roboto Condensed" panose="02000000000000000000" pitchFamily="2" charset="0"/>
      <p:regular r:id="rId76"/>
      <p:bold r:id="rId77"/>
      <p:italic r:id="rId78"/>
      <p:boldItalic r:id="rId79"/>
    </p:embeddedFont>
    <p:embeddedFont>
      <p:font typeface="Roboto Condensed Light" panose="02000000000000000000" pitchFamily="2" charset="0"/>
      <p:regular r:id="rId80"/>
      <p:italic r:id="rId81"/>
    </p:embeddedFont>
    <p:embeddedFont>
      <p:font typeface="Wingdings 2" panose="05020102010507070707" pitchFamily="18" charset="2"/>
      <p:regular r:id="rId82"/>
    </p:embeddedFont>
    <p:embeddedFont>
      <p:font typeface="Wingdings 3" panose="05040102010807070707" pitchFamily="18" charset="2"/>
      <p:regular r:id="rId8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Hz+Zk8+9lcTQAwSF3fasUQ==" hashData="vX9W+b6SzyUPzS7iNxbfNcDfs5rYE4w1WRzoQ58jefQnO7ld0iQmga5/XMuCFkGKEolyhU5kL2ExBippFdqhBg=="/>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524F"/>
    <a:srgbClr val="301B92"/>
    <a:srgbClr val="673BB7"/>
    <a:srgbClr val="607D8B"/>
    <a:srgbClr val="B71B1C"/>
    <a:srgbClr val="F54337"/>
    <a:srgbClr val="D81A60"/>
    <a:srgbClr val="890E4F"/>
    <a:srgbClr val="EA1E63"/>
    <a:srgbClr val="C628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72" autoAdjust="0"/>
    <p:restoredTop sz="94660"/>
  </p:normalViewPr>
  <p:slideViewPr>
    <p:cSldViewPr snapToGrid="0">
      <p:cViewPr varScale="1">
        <p:scale>
          <a:sx n="68" d="100"/>
          <a:sy n="68" d="100"/>
        </p:scale>
        <p:origin x="900" y="7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4.fntdata"/><Relationship Id="rId83"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pPr/>
              <a:t>8/2/2024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pPr/>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13.jpeg"/><Relationship Id="rId4" Type="http://schemas.openxmlformats.org/officeDocument/2006/relationships/image" Target="../media/image3.png"/><Relationship Id="rId9" Type="http://schemas.microsoft.com/office/2007/relationships/hdphoto" Target="../media/hdphoto1.wdp"/></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1.png"/><Relationship Id="rId4" Type="http://schemas.microsoft.com/office/2007/relationships/hdphoto" Target="../media/hdphoto2.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11"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570593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03312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id="{4A8E0F54-DC01-449D-B951-DC7CBAFD9546}"/>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08880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id="{5F55812D-505A-4B1A-9EB5-16DCD08F2B82}"/>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645704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6570A8-081D-45CE-A0DD-F78F5EDB0F9B}"/>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850339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E75253BA-841C-4898-BAAF-3A16D7F9433E}"/>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615859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31625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B45C91-0DA6-4973-9AEA-FF1388508ACC}"/>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518816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7E386D9D-B92A-4F40-9089-A1FD00CD387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8065262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BE300026-40E8-4FB1-998A-9CEB5F7A1B8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40122809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532807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V.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3556000" y="6604000"/>
            <a:ext cx="50800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2105CS103</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(WT-I)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02 – CSS</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721798" y="861192"/>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666333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userDrawn="1"/>
        </p:nvPicPr>
        <p:blipFill>
          <a:blip r:embed="rId10"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11"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651319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2F1AAAC-C051-4A31-837B-4A9977722A4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1705025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E75253BA-841C-4898-BAAF-3A16D7F9433E}"/>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
        <p:nvSpPr>
          <p:cNvPr id="20" name="Hexagon 19"/>
          <p:cNvSpPr/>
          <p:nvPr userDrawn="1"/>
        </p:nvSpPr>
        <p:spPr>
          <a:xfrm rot="5400000">
            <a:off x="4309292" y="1717040"/>
            <a:ext cx="3461658" cy="2984188"/>
          </a:xfrm>
          <a:prstGeom prst="hexagon">
            <a:avLst/>
          </a:prstGeom>
          <a:solidFill>
            <a:schemeClr val="bg1">
              <a:lumMod val="95000"/>
            </a:schemeClr>
          </a:solidFill>
          <a:ln w="57150">
            <a:solidFill>
              <a:srgbClr val="7D5008"/>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33" name="Rectangle 32"/>
          <p:cNvSpPr/>
          <p:nvPr userDrawn="1"/>
        </p:nvSpPr>
        <p:spPr>
          <a:xfrm>
            <a:off x="7678346" y="2221532"/>
            <a:ext cx="4513654" cy="1951692"/>
          </a:xfrm>
          <a:prstGeom prst="rect">
            <a:avLst/>
          </a:prstGeom>
          <a:solidFill>
            <a:srgbClr val="7D500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4" name="Rectangle 33"/>
          <p:cNvSpPr/>
          <p:nvPr userDrawn="1"/>
        </p:nvSpPr>
        <p:spPr>
          <a:xfrm>
            <a:off x="0" y="2221532"/>
            <a:ext cx="4402106" cy="1951692"/>
          </a:xfrm>
          <a:prstGeom prst="rect">
            <a:avLst/>
          </a:prstGeom>
          <a:solidFill>
            <a:srgbClr val="7D500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5" name="TextBox 34"/>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Tree>
    <p:extLst>
      <p:ext uri="{BB962C8B-B14F-4D97-AF65-F5344CB8AC3E}">
        <p14:creationId xmlns:p14="http://schemas.microsoft.com/office/powerpoint/2010/main" val="1246537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Dharmik</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P.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Vasiyani</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3653367" y="6604000"/>
            <a:ext cx="48852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2301CS363</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(WT-I)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02 – CSS</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684288" y="6047527"/>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02761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Dharmik</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P.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Vasiyani</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3556000" y="6604000"/>
            <a:ext cx="50800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2301CS363</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(WT-I)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02 – CSS</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07092" y="863445"/>
            <a:ext cx="11953729" cy="5586782"/>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68688" y="6043182"/>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6862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8" name="Freeform 17">
            <a:extLst>
              <a:ext uri="{FF2B5EF4-FFF2-40B4-BE49-F238E27FC236}">
                <a16:creationId xmlns:a16="http://schemas.microsoft.com/office/drawing/2014/main" id="{910DC0DC-3FC7-402D-8C9F-62D3ACC8DC86}"/>
              </a:ext>
            </a:extLst>
          </p:cNvPr>
          <p:cNvSpPr>
            <a:spLocks/>
          </p:cNvSpPr>
          <p:nvPr userDrawn="1"/>
        </p:nvSpPr>
        <p:spPr bwMode="auto">
          <a:xfrm>
            <a:off x="0" y="5905332"/>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E75253BA-841C-4898-BAAF-3A16D7F9433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25557" y="5664170"/>
            <a:ext cx="2976891" cy="904935"/>
          </a:xfrm>
          <a:prstGeom prst="rect">
            <a:avLst/>
          </a:prstGeom>
        </p:spPr>
      </p:pic>
    </p:spTree>
    <p:extLst>
      <p:ext uri="{BB962C8B-B14F-4D97-AF65-F5344CB8AC3E}">
        <p14:creationId xmlns:p14="http://schemas.microsoft.com/office/powerpoint/2010/main" val="2001692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V.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3594100" y="6604000"/>
            <a:ext cx="5003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2105CS103</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(WT-I)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02 – CSS</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684288" y="193927"/>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71972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V.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3484034" y="6604000"/>
            <a:ext cx="5223933"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2105CS103</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(WT-I)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02 – CSS</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684288" y="5992307"/>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06247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V.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3475567" y="6604000"/>
            <a:ext cx="52408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2105CS103</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(WT-I)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02 – CSS</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68688" y="6051030"/>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3314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311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pPr/>
              <a:t>8/2/2024</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pPr/>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67" r:id="rId1"/>
    <p:sldLayoutId id="2147483670" r:id="rId2"/>
    <p:sldLayoutId id="2147483687" r:id="rId3"/>
    <p:sldLayoutId id="2147483688" r:id="rId4"/>
    <p:sldLayoutId id="2147483671" r:id="rId5"/>
    <p:sldLayoutId id="2147483672" r:id="rId6"/>
    <p:sldLayoutId id="2147483689" r:id="rId7"/>
    <p:sldLayoutId id="2147483690" r:id="rId8"/>
    <p:sldLayoutId id="2147483673" r:id="rId9"/>
    <p:sldLayoutId id="2147483691" r:id="rId10"/>
    <p:sldLayoutId id="2147483674" r:id="rId11"/>
    <p:sldLayoutId id="2147483676" r:id="rId12"/>
    <p:sldLayoutId id="2147483677" r:id="rId13"/>
    <p:sldLayoutId id="2147483678" r:id="rId14"/>
    <p:sldLayoutId id="2147483679" r:id="rId15"/>
    <p:sldLayoutId id="2147483681" r:id="rId16"/>
    <p:sldLayoutId id="2147483683" r:id="rId17"/>
    <p:sldLayoutId id="2147483682" r:id="rId18"/>
    <p:sldLayoutId id="2147483684" r:id="rId19"/>
    <p:sldLayoutId id="2147483685" r:id="rId20"/>
    <p:sldLayoutId id="2147483686" r:id="rId21"/>
    <p:sldLayoutId id="2147483692"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hyperlink" Target="http://tutorialzine.com/2013/10/12-awesome-css3-features-you-can-finally-use/"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C137D2E-F7D0-465C-8541-F4CFBBD6738F}"/>
              </a:ext>
            </a:extLst>
          </p:cNvPr>
          <p:cNvSpPr>
            <a:spLocks noGrp="1"/>
          </p:cNvSpPr>
          <p:nvPr>
            <p:ph type="body" sz="quarter" idx="11"/>
          </p:nvPr>
        </p:nvSpPr>
        <p:spPr/>
        <p:txBody>
          <a:bodyPr/>
          <a:lstStyle/>
          <a:p>
            <a:r>
              <a:rPr lang="en-IN" dirty="0"/>
              <a:t>dharmik.vasiyani@darshan.ac.in</a:t>
            </a:r>
            <a:endParaRPr lang="en-US" dirty="0"/>
          </a:p>
        </p:txBody>
      </p:sp>
      <p:sp>
        <p:nvSpPr>
          <p:cNvPr id="11" name="Text Placeholder 10">
            <a:extLst>
              <a:ext uri="{FF2B5EF4-FFF2-40B4-BE49-F238E27FC236}">
                <a16:creationId xmlns:a16="http://schemas.microsoft.com/office/drawing/2014/main" id="{527C5C63-5136-498D-B5D5-B1F6385ED37C}"/>
              </a:ext>
            </a:extLst>
          </p:cNvPr>
          <p:cNvSpPr>
            <a:spLocks noGrp="1"/>
          </p:cNvSpPr>
          <p:nvPr>
            <p:ph type="body" sz="quarter" idx="12"/>
          </p:nvPr>
        </p:nvSpPr>
        <p:spPr/>
        <p:txBody>
          <a:bodyPr/>
          <a:lstStyle/>
          <a:p>
            <a:r>
              <a:rPr lang="en-IN" dirty="0"/>
              <a:t>9924664064</a:t>
            </a:r>
            <a:endParaRPr lang="en-US" dirty="0"/>
          </a:p>
        </p:txBody>
      </p:sp>
      <p:sp>
        <p:nvSpPr>
          <p:cNvPr id="12" name="Text Placeholder 11">
            <a:extLst>
              <a:ext uri="{FF2B5EF4-FFF2-40B4-BE49-F238E27FC236}">
                <a16:creationId xmlns:a16="http://schemas.microsoft.com/office/drawing/2014/main" id="{C4FACC96-BA70-4FDA-AB13-3B133AD498A5}"/>
              </a:ext>
            </a:extLst>
          </p:cNvPr>
          <p:cNvSpPr>
            <a:spLocks noGrp="1"/>
          </p:cNvSpPr>
          <p:nvPr>
            <p:ph type="body" sz="quarter" idx="13"/>
          </p:nvPr>
        </p:nvSpPr>
        <p:spPr/>
        <p:txBody>
          <a:bodyPr/>
          <a:lstStyle/>
          <a:p>
            <a:r>
              <a:rPr lang="en-IN" dirty="0"/>
              <a:t>Computer Engineering Department</a:t>
            </a:r>
            <a:endParaRPr lang="en-US" dirty="0"/>
          </a:p>
        </p:txBody>
      </p:sp>
      <p:sp>
        <p:nvSpPr>
          <p:cNvPr id="13" name="Text Placeholder 12">
            <a:extLst>
              <a:ext uri="{FF2B5EF4-FFF2-40B4-BE49-F238E27FC236}">
                <a16:creationId xmlns:a16="http://schemas.microsoft.com/office/drawing/2014/main" id="{03A79D48-3C85-46E3-9CAE-59240F299A25}"/>
              </a:ext>
            </a:extLst>
          </p:cNvPr>
          <p:cNvSpPr>
            <a:spLocks noGrp="1"/>
          </p:cNvSpPr>
          <p:nvPr>
            <p:ph type="body" sz="quarter" idx="14"/>
          </p:nvPr>
        </p:nvSpPr>
        <p:spPr/>
        <p:txBody>
          <a:bodyPr/>
          <a:lstStyle/>
          <a:p>
            <a:r>
              <a:rPr lang="en-IN" dirty="0" err="1"/>
              <a:t>Prof.</a:t>
            </a:r>
            <a:r>
              <a:rPr lang="en-IN" dirty="0"/>
              <a:t> </a:t>
            </a:r>
            <a:r>
              <a:rPr lang="en-IN" dirty="0" err="1"/>
              <a:t>Dharmik</a:t>
            </a:r>
            <a:r>
              <a:rPr lang="en-IN" dirty="0"/>
              <a:t> P. </a:t>
            </a:r>
            <a:r>
              <a:rPr lang="en-IN" dirty="0" err="1"/>
              <a:t>Vasiyani</a:t>
            </a:r>
            <a:endParaRPr lang="en-US" dirty="0"/>
          </a:p>
        </p:txBody>
      </p:sp>
      <p:sp>
        <p:nvSpPr>
          <p:cNvPr id="14" name="Text Placeholder 13">
            <a:extLst>
              <a:ext uri="{FF2B5EF4-FFF2-40B4-BE49-F238E27FC236}">
                <a16:creationId xmlns:a16="http://schemas.microsoft.com/office/drawing/2014/main" id="{062CA4D6-180D-44EB-978C-EAE6FB447DCE}"/>
              </a:ext>
            </a:extLst>
          </p:cNvPr>
          <p:cNvSpPr>
            <a:spLocks noGrp="1"/>
          </p:cNvSpPr>
          <p:nvPr>
            <p:ph type="body" sz="quarter" idx="16"/>
          </p:nvPr>
        </p:nvSpPr>
        <p:spPr/>
        <p:txBody>
          <a:bodyPr/>
          <a:lstStyle/>
          <a:p>
            <a:r>
              <a:rPr lang="en-IN" dirty="0"/>
              <a:t>Web Technology – I</a:t>
            </a:r>
          </a:p>
          <a:p>
            <a:r>
              <a:rPr lang="en-US" dirty="0"/>
              <a:t>DU#2301CS363</a:t>
            </a:r>
          </a:p>
          <a:p>
            <a:endParaRPr lang="en-US" dirty="0"/>
          </a:p>
        </p:txBody>
      </p:sp>
      <p:pic>
        <p:nvPicPr>
          <p:cNvPr id="16" name="Picture Placeholder 15"/>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a:xfrm>
            <a:off x="334978" y="5211251"/>
            <a:ext cx="1385180" cy="1353599"/>
          </a:xfrm>
        </p:spPr>
      </p:pic>
      <p:sp>
        <p:nvSpPr>
          <p:cNvPr id="15" name="Title 1">
            <a:extLst>
              <a:ext uri="{FF2B5EF4-FFF2-40B4-BE49-F238E27FC236}">
                <a16:creationId xmlns:a16="http://schemas.microsoft.com/office/drawing/2014/main" id="{0E0A5353-D4D5-43D7-A039-6CFC6871D64F}"/>
              </a:ext>
            </a:extLst>
          </p:cNvPr>
          <p:cNvSpPr>
            <a:spLocks noGrp="1"/>
          </p:cNvSpPr>
          <p:nvPr>
            <p:ph type="ctrTitle"/>
          </p:nvPr>
        </p:nvSpPr>
        <p:spPr>
          <a:xfrm>
            <a:off x="559490" y="1122364"/>
            <a:ext cx="7035300" cy="2578780"/>
          </a:xfrm>
        </p:spPr>
        <p:txBody>
          <a:bodyPr/>
          <a:lstStyle/>
          <a:p>
            <a:r>
              <a:rPr lang="en-US" sz="4800" b="0" dirty="0">
                <a:latin typeface="Roboto Condensed Light" panose="02000000000000000000" pitchFamily="2" charset="0"/>
                <a:ea typeface="Roboto Condensed Light" panose="02000000000000000000" pitchFamily="2" charset="0"/>
              </a:rPr>
              <a:t>Unit-02</a:t>
            </a:r>
            <a:r>
              <a:rPr lang="en-US" dirty="0"/>
              <a:t> </a:t>
            </a:r>
            <a:br>
              <a:rPr lang="en-US" dirty="0"/>
            </a:br>
            <a:r>
              <a:rPr lang="en-US" dirty="0"/>
              <a:t>CSS</a:t>
            </a:r>
          </a:p>
        </p:txBody>
      </p:sp>
    </p:spTree>
    <p:extLst>
      <p:ext uri="{BB962C8B-B14F-4D97-AF65-F5344CB8AC3E}">
        <p14:creationId xmlns:p14="http://schemas.microsoft.com/office/powerpoint/2010/main" val="2436520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Planning a Website</a:t>
            </a:r>
          </a:p>
        </p:txBody>
      </p:sp>
      <p:sp>
        <p:nvSpPr>
          <p:cNvPr id="3" name="Content Placeholder 2"/>
          <p:cNvSpPr>
            <a:spLocks noGrp="1"/>
          </p:cNvSpPr>
          <p:nvPr>
            <p:ph idx="1"/>
          </p:nvPr>
        </p:nvSpPr>
        <p:spPr/>
        <p:txBody>
          <a:bodyPr/>
          <a:lstStyle/>
          <a:p>
            <a:r>
              <a:rPr lang="en-US" dirty="0"/>
              <a:t>The most important activity in a website development is planning.</a:t>
            </a:r>
          </a:p>
          <a:p>
            <a:r>
              <a:rPr lang="en-US" dirty="0"/>
              <a:t>To achieve higher success of the website in terms of user satisfaction, better planning is needed.</a:t>
            </a:r>
          </a:p>
          <a:p>
            <a:r>
              <a:rPr lang="en-US" dirty="0"/>
              <a:t>Before we start developing a website, we should ask question such as,</a:t>
            </a:r>
          </a:p>
          <a:p>
            <a:pPr lvl="1"/>
            <a:r>
              <a:rPr lang="en-US" dirty="0"/>
              <a:t>Why are we developing this website?</a:t>
            </a:r>
          </a:p>
          <a:p>
            <a:pPr lvl="1"/>
            <a:r>
              <a:rPr lang="en-US" dirty="0"/>
              <a:t>What do we achieve by developing this website?</a:t>
            </a:r>
          </a:p>
          <a:p>
            <a:pPr lvl="1"/>
            <a:r>
              <a:rPr lang="en-US" dirty="0"/>
              <a:t>Who are the people who will use this website?</a:t>
            </a:r>
          </a:p>
          <a:p>
            <a:pPr lvl="1"/>
            <a:r>
              <a:rPr lang="en-US" dirty="0"/>
              <a:t>What are the information contents?</a:t>
            </a:r>
          </a:p>
          <a:p>
            <a:pPr lvl="1"/>
            <a:r>
              <a:rPr lang="en-US" dirty="0"/>
              <a:t>How are these contents organized? What are the possible ways?</a:t>
            </a:r>
          </a:p>
          <a:p>
            <a:endParaRPr lang="en-US" dirty="0"/>
          </a:p>
        </p:txBody>
      </p:sp>
    </p:spTree>
    <p:extLst>
      <p:ext uri="{BB962C8B-B14F-4D97-AF65-F5344CB8AC3E}">
        <p14:creationId xmlns:p14="http://schemas.microsoft.com/office/powerpoint/2010/main" val="3631213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4"/>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Effective Navigation</a:t>
            </a:r>
          </a:p>
        </p:txBody>
      </p:sp>
      <p:sp>
        <p:nvSpPr>
          <p:cNvPr id="3" name="Content Placeholder 2"/>
          <p:cNvSpPr>
            <a:spLocks noGrp="1"/>
          </p:cNvSpPr>
          <p:nvPr>
            <p:ph idx="1"/>
          </p:nvPr>
        </p:nvSpPr>
        <p:spPr/>
        <p:txBody>
          <a:bodyPr/>
          <a:lstStyle/>
          <a:p>
            <a:r>
              <a:rPr lang="en-US" dirty="0"/>
              <a:t>The most important design element in the web design after page layout is navigation design.</a:t>
            </a:r>
          </a:p>
          <a:p>
            <a:r>
              <a:rPr lang="en-US" dirty="0"/>
              <a:t>Navigation means the ways to move from one page to another page in a Web site using hyperlinks provided on the page.</a:t>
            </a:r>
          </a:p>
          <a:p>
            <a:r>
              <a:rPr lang="en-US" dirty="0"/>
              <a:t>If navigation design is not proper then user feels the problem in moving around the pages in your site in a desired manner or gets confused and leaves the site.</a:t>
            </a:r>
          </a:p>
          <a:p>
            <a:r>
              <a:rPr lang="en-US" dirty="0"/>
              <a:t>Tips for Effective Navigation:</a:t>
            </a:r>
          </a:p>
          <a:p>
            <a:pPr lvl="1"/>
            <a:r>
              <a:rPr lang="en-US" dirty="0"/>
              <a:t>Navigation links are either </a:t>
            </a:r>
            <a:r>
              <a:rPr lang="en-US" b="1" dirty="0"/>
              <a:t>text based</a:t>
            </a:r>
            <a:r>
              <a:rPr lang="en-US" dirty="0"/>
              <a:t>, i.e. a word or a phrase, or </a:t>
            </a:r>
            <a:r>
              <a:rPr lang="en-US" b="1" dirty="0"/>
              <a:t>graphical</a:t>
            </a:r>
            <a:r>
              <a:rPr lang="en-US" dirty="0"/>
              <a:t>, i.e. a image.</a:t>
            </a:r>
          </a:p>
          <a:p>
            <a:pPr lvl="1"/>
            <a:r>
              <a:rPr lang="en-US" dirty="0"/>
              <a:t>Navigation links should be </a:t>
            </a:r>
            <a:r>
              <a:rPr lang="en-US" b="1" dirty="0"/>
              <a:t>clear </a:t>
            </a:r>
            <a:r>
              <a:rPr lang="en-US" dirty="0"/>
              <a:t>and </a:t>
            </a:r>
            <a:r>
              <a:rPr lang="en-US" b="1" dirty="0"/>
              <a:t>meaningful</a:t>
            </a:r>
            <a:r>
              <a:rPr lang="en-US" dirty="0"/>
              <a:t>.</a:t>
            </a:r>
          </a:p>
          <a:p>
            <a:pPr lvl="1"/>
            <a:r>
              <a:rPr lang="en-US" dirty="0"/>
              <a:t>It should be </a:t>
            </a:r>
            <a:r>
              <a:rPr lang="en-US" b="1" dirty="0"/>
              <a:t>consistent</a:t>
            </a:r>
            <a:r>
              <a:rPr lang="en-US" dirty="0"/>
              <a:t>.</a:t>
            </a:r>
          </a:p>
          <a:p>
            <a:pPr lvl="1"/>
            <a:r>
              <a:rPr lang="en-US" dirty="0"/>
              <a:t>Link should be </a:t>
            </a:r>
            <a:r>
              <a:rPr lang="en-US" b="1" dirty="0"/>
              <a:t>understandable</a:t>
            </a:r>
            <a:r>
              <a:rPr lang="en-US" dirty="0"/>
              <a:t>.</a:t>
            </a:r>
          </a:p>
          <a:p>
            <a:pPr lvl="1"/>
            <a:r>
              <a:rPr lang="en-US" dirty="0"/>
              <a:t>Organize the links such that contents are </a:t>
            </a:r>
            <a:r>
              <a:rPr lang="en-US" b="1" dirty="0"/>
              <a:t>grouped logically</a:t>
            </a:r>
            <a:r>
              <a:rPr lang="en-US" dirty="0"/>
              <a:t>.</a:t>
            </a:r>
          </a:p>
          <a:p>
            <a:pPr lvl="1"/>
            <a:r>
              <a:rPr lang="en-US" dirty="0"/>
              <a:t>Provide </a:t>
            </a:r>
            <a:r>
              <a:rPr lang="en-US" b="1" dirty="0"/>
              <a:t>search </a:t>
            </a:r>
            <a:r>
              <a:rPr lang="en-US" dirty="0"/>
              <a:t>link, if necessary, usually on top of the page. </a:t>
            </a:r>
          </a:p>
          <a:p>
            <a:pPr lvl="1"/>
            <a:r>
              <a:rPr lang="en-US" dirty="0"/>
              <a:t>Use </a:t>
            </a:r>
            <a:r>
              <a:rPr lang="en-US" b="1" dirty="0"/>
              <a:t>common links </a:t>
            </a:r>
            <a:r>
              <a:rPr lang="en-US" dirty="0"/>
              <a:t>such as ‘about us’ or ‘contact us’.</a:t>
            </a:r>
          </a:p>
          <a:p>
            <a:pPr lvl="1"/>
            <a:r>
              <a:rPr lang="en-US" dirty="0"/>
              <a:t>Provide the way to </a:t>
            </a:r>
            <a:r>
              <a:rPr lang="en-US" b="1" dirty="0"/>
              <a:t>return to first page</a:t>
            </a:r>
            <a:r>
              <a:rPr lang="en-US" dirty="0"/>
              <a:t>.</a:t>
            </a:r>
          </a:p>
          <a:p>
            <a:pPr lvl="1"/>
            <a:r>
              <a:rPr lang="en-US" dirty="0"/>
              <a:t>Provide the user with </a:t>
            </a:r>
            <a:r>
              <a:rPr lang="en-US" b="1" dirty="0"/>
              <a:t>information </a:t>
            </a:r>
            <a:r>
              <a:rPr lang="en-US" dirty="0"/>
              <a:t>regarding </a:t>
            </a:r>
            <a:r>
              <a:rPr lang="en-US" b="1" dirty="0"/>
              <a:t>location.</a:t>
            </a:r>
          </a:p>
          <a:p>
            <a:pPr lvl="1"/>
            <a:r>
              <a:rPr lang="en-US" b="1" dirty="0"/>
              <a:t>Horizontal navigation bar </a:t>
            </a:r>
            <a:r>
              <a:rPr lang="en-US" dirty="0"/>
              <a:t>can be provided on each page to directly jump to any section.</a:t>
            </a:r>
          </a:p>
        </p:txBody>
      </p:sp>
    </p:spTree>
    <p:extLst>
      <p:ext uri="{BB962C8B-B14F-4D97-AF65-F5344CB8AC3E}">
        <p14:creationId xmlns:p14="http://schemas.microsoft.com/office/powerpoint/2010/main" val="2435026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CSS?</a:t>
            </a:r>
          </a:p>
        </p:txBody>
      </p:sp>
      <p:sp>
        <p:nvSpPr>
          <p:cNvPr id="3" name="Content Placeholder 2"/>
          <p:cNvSpPr>
            <a:spLocks noGrp="1"/>
          </p:cNvSpPr>
          <p:nvPr>
            <p:ph idx="1"/>
          </p:nvPr>
        </p:nvSpPr>
        <p:spPr/>
        <p:txBody>
          <a:bodyPr/>
          <a:lstStyle/>
          <a:p>
            <a:r>
              <a:rPr lang="en-US" b="1" dirty="0"/>
              <a:t>C</a:t>
            </a:r>
            <a:r>
              <a:rPr lang="en-US" dirty="0"/>
              <a:t>ascading </a:t>
            </a:r>
            <a:r>
              <a:rPr lang="en-US" b="1" dirty="0"/>
              <a:t>S</a:t>
            </a:r>
            <a:r>
              <a:rPr lang="en-US" dirty="0"/>
              <a:t>tyle </a:t>
            </a:r>
            <a:r>
              <a:rPr lang="en-US" b="1" dirty="0"/>
              <a:t>S</a:t>
            </a:r>
            <a:r>
              <a:rPr lang="en-US" dirty="0"/>
              <a:t>heets, fondly referred to as </a:t>
            </a:r>
            <a:r>
              <a:rPr lang="en-US" b="1" dirty="0"/>
              <a:t>CSS</a:t>
            </a:r>
            <a:r>
              <a:rPr lang="en-US" dirty="0"/>
              <a:t>, is a simple design language intended to </a:t>
            </a:r>
            <a:r>
              <a:rPr lang="en-US" b="1" dirty="0"/>
              <a:t>simplify</a:t>
            </a:r>
            <a:r>
              <a:rPr lang="en-US" dirty="0"/>
              <a:t> the process of making web pages </a:t>
            </a:r>
            <a:r>
              <a:rPr lang="en-US" b="1" dirty="0"/>
              <a:t>presentable</a:t>
            </a:r>
            <a:r>
              <a:rPr lang="en-US" dirty="0"/>
              <a:t>.</a:t>
            </a:r>
          </a:p>
          <a:p>
            <a:r>
              <a:rPr lang="en-US" dirty="0"/>
              <a:t>CSS defines </a:t>
            </a:r>
            <a:r>
              <a:rPr lang="en-US" b="1" dirty="0"/>
              <a:t>layout of HTML</a:t>
            </a:r>
            <a:r>
              <a:rPr lang="en-US" dirty="0"/>
              <a:t> documents. For example, CSS covers Fonts, colors, margins, lines, height, width, background images, advanced positions and many other things.</a:t>
            </a:r>
          </a:p>
          <a:p>
            <a:r>
              <a:rPr lang="en-US" dirty="0"/>
              <a:t>Importance of CSS :</a:t>
            </a:r>
          </a:p>
          <a:p>
            <a:pPr lvl="1"/>
            <a:r>
              <a:rPr lang="en-US" dirty="0"/>
              <a:t>CSS defines HOW HTML elements are to be displayed.</a:t>
            </a:r>
          </a:p>
          <a:p>
            <a:pPr lvl="1"/>
            <a:r>
              <a:rPr lang="en-US" dirty="0"/>
              <a:t>Styles are normally saved in external .</a:t>
            </a:r>
            <a:r>
              <a:rPr lang="en-US" dirty="0" err="1"/>
              <a:t>css</a:t>
            </a:r>
            <a:r>
              <a:rPr lang="en-US" dirty="0"/>
              <a:t> files. </a:t>
            </a:r>
          </a:p>
          <a:p>
            <a:pPr lvl="1"/>
            <a:r>
              <a:rPr lang="en-US" dirty="0"/>
              <a:t>External style sheets enable you to change the appearance and layout of all the pages in a Web site, just by editing one single file.</a:t>
            </a:r>
          </a:p>
          <a:p>
            <a:pPr lvl="1"/>
            <a:r>
              <a:rPr lang="en-US" dirty="0"/>
              <a:t>Advantages :</a:t>
            </a:r>
          </a:p>
          <a:p>
            <a:pPr lvl="2"/>
            <a:r>
              <a:rPr lang="en-US" dirty="0"/>
              <a:t>Improves Website Presentation</a:t>
            </a:r>
          </a:p>
          <a:p>
            <a:pPr lvl="2"/>
            <a:r>
              <a:rPr lang="en-US" dirty="0"/>
              <a:t>External CSS makes Updates Easier and Smoother</a:t>
            </a:r>
          </a:p>
          <a:p>
            <a:pPr lvl="2"/>
            <a:r>
              <a:rPr lang="en-US" dirty="0"/>
              <a:t>External CSS helps Web Pages Load Faster</a:t>
            </a:r>
          </a:p>
          <a:p>
            <a:pPr lvl="1"/>
            <a:r>
              <a:rPr lang="en-US" dirty="0"/>
              <a:t>Disadvantages :</a:t>
            </a:r>
          </a:p>
          <a:p>
            <a:pPr lvl="2"/>
            <a:r>
              <a:rPr lang="en-US" dirty="0"/>
              <a:t>Browser Dependent</a:t>
            </a:r>
          </a:p>
          <a:p>
            <a:pPr lvl="2"/>
            <a:r>
              <a:rPr lang="en-US" dirty="0"/>
              <a:t>Difficult to retrofit in old websites</a:t>
            </a:r>
          </a:p>
          <a:p>
            <a:pPr lvl="1"/>
            <a:endParaRPr lang="en-US" dirty="0"/>
          </a:p>
        </p:txBody>
      </p:sp>
    </p:spTree>
    <p:extLst>
      <p:ext uri="{BB962C8B-B14F-4D97-AF65-F5344CB8AC3E}">
        <p14:creationId xmlns:p14="http://schemas.microsoft.com/office/powerpoint/2010/main" val="1024524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Times New Roman" panose="02020603050405020304" pitchFamily="18" charset="0"/>
                <a:cs typeface="Times New Roman" panose="02020603050405020304" pitchFamily="18" charset="0"/>
              </a:rPr>
              <a:t>Basic Syntax of CSS</a:t>
            </a:r>
            <a:endParaRPr lang="en-US" dirty="0"/>
          </a:p>
        </p:txBody>
      </p:sp>
      <p:sp>
        <p:nvSpPr>
          <p:cNvPr id="3" name="Content Placeholder 2"/>
          <p:cNvSpPr>
            <a:spLocks noGrp="1"/>
          </p:cNvSpPr>
          <p:nvPr>
            <p:ph idx="1"/>
          </p:nvPr>
        </p:nvSpPr>
        <p:spPr/>
        <p:txBody>
          <a:bodyPr/>
          <a:lstStyle/>
          <a:p>
            <a:r>
              <a:rPr lang="en-US" dirty="0"/>
              <a:t>A CSS rule has two main parts: a </a:t>
            </a:r>
            <a:r>
              <a:rPr lang="en-US" b="1" dirty="0"/>
              <a:t>selector</a:t>
            </a:r>
            <a:r>
              <a:rPr lang="en-US" dirty="0"/>
              <a:t>, and one or more </a:t>
            </a:r>
            <a:r>
              <a:rPr lang="en-US" b="1" dirty="0"/>
              <a:t>declarations</a:t>
            </a:r>
          </a:p>
          <a:p>
            <a:endParaRPr lang="en-US" b="1" dirty="0"/>
          </a:p>
          <a:p>
            <a:endParaRPr lang="en-US" b="1" dirty="0"/>
          </a:p>
          <a:p>
            <a:endParaRPr lang="en-US" b="1" dirty="0"/>
          </a:p>
          <a:p>
            <a:endParaRPr lang="en-US" b="1" dirty="0"/>
          </a:p>
          <a:p>
            <a:endParaRPr lang="en-US" b="1" dirty="0"/>
          </a:p>
          <a:p>
            <a:endParaRPr lang="en-US" b="1" dirty="0"/>
          </a:p>
          <a:p>
            <a:r>
              <a:rPr lang="en-US" dirty="0"/>
              <a:t>The </a:t>
            </a:r>
            <a:r>
              <a:rPr lang="en-US" b="1" dirty="0"/>
              <a:t>selector </a:t>
            </a:r>
            <a:r>
              <a:rPr lang="en-US" dirty="0"/>
              <a:t>can be HTML element, id or class.</a:t>
            </a:r>
          </a:p>
          <a:p>
            <a:r>
              <a:rPr lang="en-US" dirty="0"/>
              <a:t>Each </a:t>
            </a:r>
            <a:r>
              <a:rPr lang="en-US" b="1" dirty="0"/>
              <a:t>declaration</a:t>
            </a:r>
            <a:r>
              <a:rPr lang="en-US" dirty="0"/>
              <a:t> consists of a </a:t>
            </a:r>
            <a:r>
              <a:rPr lang="en-US" b="1" dirty="0"/>
              <a:t>property</a:t>
            </a:r>
            <a:r>
              <a:rPr lang="en-US" dirty="0"/>
              <a:t> and a </a:t>
            </a:r>
            <a:r>
              <a:rPr lang="en-US" b="1" dirty="0"/>
              <a:t>value</a:t>
            </a:r>
            <a:r>
              <a:rPr lang="en-US" dirty="0"/>
              <a:t>.</a:t>
            </a:r>
          </a:p>
          <a:p>
            <a:r>
              <a:rPr lang="en-US" dirty="0"/>
              <a:t>The </a:t>
            </a:r>
            <a:r>
              <a:rPr lang="en-US" b="1" dirty="0"/>
              <a:t>property</a:t>
            </a:r>
            <a:r>
              <a:rPr lang="en-US" dirty="0"/>
              <a:t> is the style attribute you want to change. Each property has a </a:t>
            </a:r>
            <a:r>
              <a:rPr lang="en-US" b="1" dirty="0"/>
              <a:t>value</a:t>
            </a:r>
            <a:r>
              <a:rPr lang="en-US" dirty="0"/>
              <a:t>.</a:t>
            </a:r>
          </a:p>
          <a:p>
            <a:endParaRPr lang="en-US" dirty="0"/>
          </a:p>
          <a:p>
            <a:endParaRPr lang="en-US" dirty="0"/>
          </a:p>
        </p:txBody>
      </p:sp>
      <p:sp>
        <p:nvSpPr>
          <p:cNvPr id="4" name="Oval 3"/>
          <p:cNvSpPr/>
          <p:nvPr/>
        </p:nvSpPr>
        <p:spPr>
          <a:xfrm>
            <a:off x="732201" y="1807778"/>
            <a:ext cx="1219200" cy="1143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h1</a:t>
            </a:r>
          </a:p>
        </p:txBody>
      </p:sp>
      <p:sp>
        <p:nvSpPr>
          <p:cNvPr id="5" name="Rectangle 4"/>
          <p:cNvSpPr/>
          <p:nvPr/>
        </p:nvSpPr>
        <p:spPr>
          <a:xfrm>
            <a:off x="622883" y="1253780"/>
            <a:ext cx="1480918" cy="553998"/>
          </a:xfrm>
          <a:prstGeom prst="rect">
            <a:avLst/>
          </a:prstGeom>
          <a:noFill/>
        </p:spPr>
        <p:txBody>
          <a:bodyPr wrap="none" lIns="91440" tIns="45720" rIns="91440" bIns="45720">
            <a:spAutoFit/>
          </a:bodyPr>
          <a:lstStyle/>
          <a:p>
            <a:pPr algn="ctr"/>
            <a:r>
              <a:rPr lang="en-US" sz="3000" b="1" cap="none" spc="0" dirty="0">
                <a:ln w="12700">
                  <a:solidFill>
                    <a:schemeClr val="tx2">
                      <a:satMod val="155000"/>
                    </a:schemeClr>
                  </a:solidFill>
                  <a:prstDash val="solid"/>
                </a:ln>
                <a:effectLst>
                  <a:outerShdw blurRad="41275" dist="20320" dir="1800000" algn="tl" rotWithShape="0">
                    <a:srgbClr val="000000">
                      <a:alpha val="40000"/>
                    </a:srgbClr>
                  </a:outerShdw>
                </a:effectLst>
              </a:rPr>
              <a:t>Selector</a:t>
            </a:r>
          </a:p>
        </p:txBody>
      </p:sp>
      <p:sp>
        <p:nvSpPr>
          <p:cNvPr id="6" name="Rounded Rectangle 5"/>
          <p:cNvSpPr/>
          <p:nvPr/>
        </p:nvSpPr>
        <p:spPr>
          <a:xfrm>
            <a:off x="2223083" y="1807778"/>
            <a:ext cx="7086600" cy="1066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a:t>
            </a:r>
            <a:r>
              <a:rPr lang="en-US" sz="4400" b="1" dirty="0" err="1"/>
              <a:t>color:blue</a:t>
            </a:r>
            <a:r>
              <a:rPr lang="en-US" sz="4400" b="1" dirty="0"/>
              <a:t>; font-size: 12px;}</a:t>
            </a:r>
          </a:p>
        </p:txBody>
      </p:sp>
      <p:sp>
        <p:nvSpPr>
          <p:cNvPr id="7" name="Rectangle 6"/>
          <p:cNvSpPr/>
          <p:nvPr/>
        </p:nvSpPr>
        <p:spPr>
          <a:xfrm>
            <a:off x="2729748" y="1253780"/>
            <a:ext cx="2301399" cy="553998"/>
          </a:xfrm>
          <a:prstGeom prst="rect">
            <a:avLst/>
          </a:prstGeom>
          <a:noFill/>
        </p:spPr>
        <p:txBody>
          <a:bodyPr wrap="none" lIns="91440" tIns="45720" rIns="91440" bIns="45720">
            <a:spAutoFit/>
          </a:bodyPr>
          <a:lstStyle/>
          <a:p>
            <a:pPr algn="ctr"/>
            <a:r>
              <a:rPr lang="en-US" sz="3000" b="1" cap="none" spc="0" dirty="0">
                <a:ln w="12700">
                  <a:solidFill>
                    <a:schemeClr val="tx2">
                      <a:satMod val="155000"/>
                    </a:schemeClr>
                  </a:solidFill>
                  <a:prstDash val="solid"/>
                </a:ln>
                <a:effectLst>
                  <a:outerShdw blurRad="41275" dist="20320" dir="1800000" algn="tl" rotWithShape="0">
                    <a:srgbClr val="000000">
                      <a:alpha val="40000"/>
                    </a:srgbClr>
                  </a:outerShdw>
                </a:effectLst>
              </a:rPr>
              <a:t>Declaration 1</a:t>
            </a:r>
          </a:p>
        </p:txBody>
      </p:sp>
      <p:sp>
        <p:nvSpPr>
          <p:cNvPr id="8" name="Rectangle 7"/>
          <p:cNvSpPr/>
          <p:nvPr/>
        </p:nvSpPr>
        <p:spPr>
          <a:xfrm>
            <a:off x="6044420" y="1233182"/>
            <a:ext cx="2301399" cy="553998"/>
          </a:xfrm>
          <a:prstGeom prst="rect">
            <a:avLst/>
          </a:prstGeom>
          <a:noFill/>
        </p:spPr>
        <p:txBody>
          <a:bodyPr wrap="none" lIns="91440" tIns="45720" rIns="91440" bIns="45720">
            <a:spAutoFit/>
          </a:bodyPr>
          <a:lstStyle/>
          <a:p>
            <a:pPr algn="ctr"/>
            <a:r>
              <a:rPr lang="en-US" sz="3000" b="1" cap="none" spc="0" dirty="0">
                <a:ln w="12700">
                  <a:solidFill>
                    <a:schemeClr val="tx2">
                      <a:satMod val="155000"/>
                    </a:schemeClr>
                  </a:solidFill>
                  <a:prstDash val="solid"/>
                </a:ln>
                <a:effectLst>
                  <a:outerShdw blurRad="41275" dist="20320" dir="1800000" algn="tl" rotWithShape="0">
                    <a:srgbClr val="000000">
                      <a:alpha val="40000"/>
                    </a:srgbClr>
                  </a:outerShdw>
                </a:effectLst>
              </a:rPr>
              <a:t>Declaration 2</a:t>
            </a:r>
          </a:p>
        </p:txBody>
      </p:sp>
      <p:sp>
        <p:nvSpPr>
          <p:cNvPr id="9" name="Right Arrow 8"/>
          <p:cNvSpPr/>
          <p:nvPr/>
        </p:nvSpPr>
        <p:spPr>
          <a:xfrm rot="16200000">
            <a:off x="2927933" y="2814332"/>
            <a:ext cx="685800" cy="419100"/>
          </a:xfrm>
          <a:prstGeom prst="rightArrow">
            <a:avLst>
              <a:gd name="adj1" fmla="val 50000"/>
              <a:gd name="adj2" fmla="val 7014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10" name="Rectangle 9"/>
          <p:cNvSpPr/>
          <p:nvPr/>
        </p:nvSpPr>
        <p:spPr>
          <a:xfrm>
            <a:off x="2604083" y="3346928"/>
            <a:ext cx="1322413" cy="477054"/>
          </a:xfrm>
          <a:prstGeom prst="rect">
            <a:avLst/>
          </a:prstGeom>
          <a:noFill/>
        </p:spPr>
        <p:txBody>
          <a:bodyPr wrap="none" lIns="91440" tIns="45720" rIns="91440" bIns="45720">
            <a:spAutoFit/>
          </a:bodyPr>
          <a:lstStyle/>
          <a:p>
            <a:pPr algn="ctr"/>
            <a:r>
              <a:rPr lang="en-US" sz="2500" dirty="0">
                <a:ln w="12700">
                  <a:solidFill>
                    <a:schemeClr val="tx2">
                      <a:satMod val="155000"/>
                    </a:schemeClr>
                  </a:solidFill>
                  <a:prstDash val="solid"/>
                </a:ln>
              </a:rPr>
              <a:t>property</a:t>
            </a:r>
            <a:endParaRPr lang="en-US" sz="2500" cap="none" spc="0" dirty="0">
              <a:ln w="12700">
                <a:solidFill>
                  <a:schemeClr val="tx2">
                    <a:satMod val="155000"/>
                  </a:schemeClr>
                </a:solidFill>
                <a:prstDash val="solid"/>
              </a:ln>
            </a:endParaRPr>
          </a:p>
        </p:txBody>
      </p:sp>
      <p:sp>
        <p:nvSpPr>
          <p:cNvPr id="11" name="Rectangle 10"/>
          <p:cNvSpPr/>
          <p:nvPr/>
        </p:nvSpPr>
        <p:spPr>
          <a:xfrm>
            <a:off x="4085785" y="3366782"/>
            <a:ext cx="880498" cy="477054"/>
          </a:xfrm>
          <a:prstGeom prst="rect">
            <a:avLst/>
          </a:prstGeom>
          <a:noFill/>
        </p:spPr>
        <p:txBody>
          <a:bodyPr wrap="none" lIns="91440" tIns="45720" rIns="91440" bIns="45720">
            <a:spAutoFit/>
          </a:bodyPr>
          <a:lstStyle/>
          <a:p>
            <a:pPr algn="ctr"/>
            <a:r>
              <a:rPr lang="en-US" sz="2500" cap="none" spc="0" dirty="0">
                <a:ln w="12700">
                  <a:solidFill>
                    <a:schemeClr val="tx2">
                      <a:satMod val="155000"/>
                    </a:schemeClr>
                  </a:solidFill>
                  <a:prstDash val="solid"/>
                </a:ln>
              </a:rPr>
              <a:t>value</a:t>
            </a:r>
          </a:p>
        </p:txBody>
      </p:sp>
      <p:sp>
        <p:nvSpPr>
          <p:cNvPr id="12" name="Right Arrow 11"/>
          <p:cNvSpPr/>
          <p:nvPr/>
        </p:nvSpPr>
        <p:spPr>
          <a:xfrm rot="16200000">
            <a:off x="4185233" y="2814333"/>
            <a:ext cx="685800" cy="419100"/>
          </a:xfrm>
          <a:prstGeom prst="rightArrow">
            <a:avLst>
              <a:gd name="adj1" fmla="val 50000"/>
              <a:gd name="adj2" fmla="val 7014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16200000">
            <a:off x="6356933" y="2814333"/>
            <a:ext cx="685800" cy="419100"/>
          </a:xfrm>
          <a:prstGeom prst="rightArrow">
            <a:avLst>
              <a:gd name="adj1" fmla="val 50000"/>
              <a:gd name="adj2" fmla="val 7014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rot="16200000">
            <a:off x="7614233" y="2814334"/>
            <a:ext cx="685800" cy="419100"/>
          </a:xfrm>
          <a:prstGeom prst="rightArrow">
            <a:avLst>
              <a:gd name="adj1" fmla="val 50000"/>
              <a:gd name="adj2" fmla="val 7014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033083" y="3366782"/>
            <a:ext cx="1322413" cy="477054"/>
          </a:xfrm>
          <a:prstGeom prst="rect">
            <a:avLst/>
          </a:prstGeom>
          <a:noFill/>
        </p:spPr>
        <p:txBody>
          <a:bodyPr wrap="none" lIns="91440" tIns="45720" rIns="91440" bIns="45720">
            <a:spAutoFit/>
          </a:bodyPr>
          <a:lstStyle/>
          <a:p>
            <a:pPr algn="ctr"/>
            <a:r>
              <a:rPr lang="en-US" sz="2500" dirty="0">
                <a:ln w="12700">
                  <a:solidFill>
                    <a:schemeClr val="tx2">
                      <a:satMod val="155000"/>
                    </a:schemeClr>
                  </a:solidFill>
                  <a:prstDash val="solid"/>
                </a:ln>
              </a:rPr>
              <a:t>property</a:t>
            </a:r>
            <a:endParaRPr lang="en-US" sz="2500" cap="none" spc="0" dirty="0">
              <a:ln w="12700">
                <a:solidFill>
                  <a:schemeClr val="tx2">
                    <a:satMod val="155000"/>
                  </a:schemeClr>
                </a:solidFill>
                <a:prstDash val="solid"/>
              </a:ln>
            </a:endParaRPr>
          </a:p>
        </p:txBody>
      </p:sp>
      <p:sp>
        <p:nvSpPr>
          <p:cNvPr id="16" name="Rectangle 15"/>
          <p:cNvSpPr/>
          <p:nvPr/>
        </p:nvSpPr>
        <p:spPr>
          <a:xfrm>
            <a:off x="7514785" y="3386636"/>
            <a:ext cx="880498" cy="477054"/>
          </a:xfrm>
          <a:prstGeom prst="rect">
            <a:avLst/>
          </a:prstGeom>
          <a:noFill/>
        </p:spPr>
        <p:txBody>
          <a:bodyPr wrap="none" lIns="91440" tIns="45720" rIns="91440" bIns="45720">
            <a:spAutoFit/>
          </a:bodyPr>
          <a:lstStyle/>
          <a:p>
            <a:pPr algn="ctr"/>
            <a:r>
              <a:rPr lang="en-US" sz="2500" cap="none" spc="0" dirty="0">
                <a:ln w="12700">
                  <a:solidFill>
                    <a:schemeClr val="tx2">
                      <a:satMod val="155000"/>
                    </a:schemeClr>
                  </a:solidFill>
                  <a:prstDash val="solid"/>
                </a:ln>
              </a:rPr>
              <a:t>value</a:t>
            </a:r>
          </a:p>
        </p:txBody>
      </p:sp>
    </p:spTree>
    <p:extLst>
      <p:ext uri="{BB962C8B-B14F-4D97-AF65-F5344CB8AC3E}">
        <p14:creationId xmlns:p14="http://schemas.microsoft.com/office/powerpoint/2010/main" val="3452417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animBg="1"/>
      <p:bldP spid="5" grpId="0" uiExpand="1"/>
      <p:bldP spid="6" grpId="0" uiExpand="1" animBg="1"/>
      <p:bldP spid="7" grpId="0" uiExpand="1"/>
      <p:bldP spid="8" grpId="0" uiExpand="1"/>
      <p:bldP spid="9" grpId="0" uiExpand="1" animBg="1"/>
      <p:bldP spid="10" grpId="0" uiExpand="1"/>
      <p:bldP spid="11" grpId="0" uiExpand="1"/>
      <p:bldP spid="12" grpId="0" uiExpand="1" animBg="1"/>
      <p:bldP spid="13" grpId="0" uiExpand="1" animBg="1"/>
      <p:bldP spid="14" grpId="0" uiExpand="1" animBg="1"/>
      <p:bldP spid="15" grpId="0" uiExpand="1"/>
      <p:bldP spid="16" grpId="0" uiExpan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 ways to write CSS</a:t>
            </a:r>
          </a:p>
        </p:txBody>
      </p:sp>
      <p:sp>
        <p:nvSpPr>
          <p:cNvPr id="3" name="Content Placeholder 2"/>
          <p:cNvSpPr>
            <a:spLocks noGrp="1"/>
          </p:cNvSpPr>
          <p:nvPr>
            <p:ph idx="1"/>
          </p:nvPr>
        </p:nvSpPr>
        <p:spPr/>
        <p:txBody>
          <a:bodyPr/>
          <a:lstStyle/>
          <a:p>
            <a:pPr lvl="0"/>
            <a:r>
              <a:rPr lang="en-US" sz="2800" dirty="0"/>
              <a:t>There are three ways of writing a style sheet:</a:t>
            </a:r>
          </a:p>
          <a:p>
            <a:pPr marL="914400" lvl="1" indent="-457200">
              <a:buFont typeface="+mj-lt"/>
              <a:buAutoNum type="arabicPeriod"/>
            </a:pPr>
            <a:r>
              <a:rPr lang="en-US" sz="2400" dirty="0"/>
              <a:t>Inline Style</a:t>
            </a:r>
          </a:p>
          <a:p>
            <a:pPr marL="914400" lvl="1" indent="-457200">
              <a:buFont typeface="+mj-lt"/>
              <a:buAutoNum type="arabicPeriod"/>
            </a:pPr>
            <a:r>
              <a:rPr lang="en-US" sz="2400" dirty="0"/>
              <a:t>Internal/Embedded Style sheet</a:t>
            </a:r>
          </a:p>
          <a:p>
            <a:pPr marL="914400" lvl="1" indent="-457200">
              <a:buFont typeface="+mj-lt"/>
              <a:buAutoNum type="arabicPeriod"/>
            </a:pPr>
            <a:r>
              <a:rPr lang="en-US" sz="2400" dirty="0"/>
              <a:t>External Style Sheet</a:t>
            </a:r>
          </a:p>
          <a:p>
            <a:endParaRPr lang="en-US" dirty="0"/>
          </a:p>
        </p:txBody>
      </p:sp>
    </p:spTree>
    <p:extLst>
      <p:ext uri="{BB962C8B-B14F-4D97-AF65-F5344CB8AC3E}">
        <p14:creationId xmlns:p14="http://schemas.microsoft.com/office/powerpoint/2010/main" val="1885721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Inline Style</a:t>
            </a:r>
          </a:p>
        </p:txBody>
      </p:sp>
      <p:sp>
        <p:nvSpPr>
          <p:cNvPr id="3" name="Content Placeholder 2"/>
          <p:cNvSpPr>
            <a:spLocks noGrp="1"/>
          </p:cNvSpPr>
          <p:nvPr>
            <p:ph idx="1"/>
          </p:nvPr>
        </p:nvSpPr>
        <p:spPr/>
        <p:txBody>
          <a:bodyPr/>
          <a:lstStyle/>
          <a:p>
            <a:pPr hangingPunct="0"/>
            <a:r>
              <a:rPr lang="en-US" dirty="0"/>
              <a:t>It is possible to place CSS right in your HTML code, and this method of CSS usage is referred to as </a:t>
            </a:r>
            <a:r>
              <a:rPr lang="en-US" b="1" dirty="0"/>
              <a:t>inline </a:t>
            </a:r>
            <a:r>
              <a:rPr lang="en-US" b="1" dirty="0" err="1"/>
              <a:t>css</a:t>
            </a:r>
            <a:r>
              <a:rPr lang="en-US" dirty="0"/>
              <a:t>. </a:t>
            </a:r>
          </a:p>
          <a:p>
            <a:pPr hangingPunct="0"/>
            <a:r>
              <a:rPr lang="en-US" dirty="0"/>
              <a:t>Inline CSS has the </a:t>
            </a:r>
            <a:r>
              <a:rPr lang="en-US" b="1" dirty="0"/>
              <a:t>highest priority </a:t>
            </a:r>
            <a:r>
              <a:rPr lang="en-US" dirty="0"/>
              <a:t>out of external, internal, and inline CSS. </a:t>
            </a:r>
          </a:p>
          <a:p>
            <a:pPr hangingPunct="0"/>
            <a:r>
              <a:rPr lang="en-US" dirty="0"/>
              <a:t>This means that you can </a:t>
            </a:r>
            <a:r>
              <a:rPr lang="en-US" b="1" dirty="0"/>
              <a:t>override styles </a:t>
            </a:r>
            <a:r>
              <a:rPr lang="en-US" dirty="0"/>
              <a:t>that are defined in external or internal by using inline CSS. </a:t>
            </a:r>
          </a:p>
          <a:p>
            <a:r>
              <a:rPr lang="en-US" dirty="0"/>
              <a:t>If you want to add a style inside an HTML element all you have to do is specify the desired CSS properties with the </a:t>
            </a:r>
            <a:r>
              <a:rPr lang="en-US" b="1" dirty="0"/>
              <a:t>style</a:t>
            </a:r>
            <a:r>
              <a:rPr lang="en-US" dirty="0"/>
              <a:t> HTML attribute. </a:t>
            </a:r>
          </a:p>
          <a:p>
            <a:r>
              <a:rPr lang="en-US" dirty="0"/>
              <a:t>Example:</a:t>
            </a:r>
          </a:p>
          <a:p>
            <a:endParaRPr lang="en-US" dirty="0"/>
          </a:p>
        </p:txBody>
      </p:sp>
      <p:sp>
        <p:nvSpPr>
          <p:cNvPr id="4" name="TextBox 3"/>
          <p:cNvSpPr txBox="1"/>
          <p:nvPr/>
        </p:nvSpPr>
        <p:spPr>
          <a:xfrm>
            <a:off x="519418" y="4144860"/>
            <a:ext cx="7467600" cy="646331"/>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HTML</a:t>
            </a:r>
            <a:endParaRPr lang="en-US" dirty="0"/>
          </a:p>
          <a:p>
            <a:pPr lvl="1">
              <a:buNone/>
            </a:pPr>
            <a:r>
              <a:rPr lang="en-US" i="1" dirty="0"/>
              <a:t>&lt;p </a:t>
            </a:r>
            <a:r>
              <a:rPr lang="en-US" b="1" i="1" dirty="0"/>
              <a:t>style</a:t>
            </a:r>
            <a:r>
              <a:rPr lang="en-US" i="1" dirty="0"/>
              <a:t>="background: blue; color: white;"&gt; My Inline CSS &lt;/p&gt;</a:t>
            </a:r>
            <a:endParaRPr lang="en-US" dirty="0"/>
          </a:p>
        </p:txBody>
      </p:sp>
    </p:spTree>
    <p:extLst>
      <p:ext uri="{BB962C8B-B14F-4D97-AF65-F5344CB8AC3E}">
        <p14:creationId xmlns:p14="http://schemas.microsoft.com/office/powerpoint/2010/main" val="8255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Internal Style Sheet</a:t>
            </a:r>
          </a:p>
        </p:txBody>
      </p:sp>
      <p:sp>
        <p:nvSpPr>
          <p:cNvPr id="3" name="Content Placeholder 2"/>
          <p:cNvSpPr>
            <a:spLocks noGrp="1"/>
          </p:cNvSpPr>
          <p:nvPr>
            <p:ph idx="1"/>
          </p:nvPr>
        </p:nvSpPr>
        <p:spPr/>
        <p:txBody>
          <a:bodyPr/>
          <a:lstStyle/>
          <a:p>
            <a:pPr hangingPunct="0"/>
            <a:r>
              <a:rPr lang="en-US" dirty="0"/>
              <a:t>This type of CSS is only for </a:t>
            </a:r>
            <a:r>
              <a:rPr lang="en-US" b="1" dirty="0"/>
              <a:t>Single Web Page</a:t>
            </a:r>
            <a:r>
              <a:rPr lang="en-US" dirty="0"/>
              <a:t>.</a:t>
            </a:r>
          </a:p>
          <a:p>
            <a:r>
              <a:rPr lang="en-US" dirty="0"/>
              <a:t>When using internal CSS, we must add a new tag, </a:t>
            </a:r>
            <a:r>
              <a:rPr lang="en-US" b="1" dirty="0"/>
              <a:t>&lt;style&gt;, </a:t>
            </a:r>
            <a:r>
              <a:rPr lang="en-US" dirty="0"/>
              <a:t>inside the </a:t>
            </a:r>
            <a:r>
              <a:rPr lang="en-US" b="1" dirty="0"/>
              <a:t>&lt;head&gt; </a:t>
            </a:r>
            <a:r>
              <a:rPr lang="en-US" dirty="0"/>
              <a:t>tag. </a:t>
            </a:r>
          </a:p>
          <a:p>
            <a:r>
              <a:rPr lang="en-US" dirty="0"/>
              <a:t>The HTML code below contains an example of &lt;style&gt;'s usage. </a:t>
            </a:r>
          </a:p>
        </p:txBody>
      </p:sp>
      <p:sp>
        <p:nvSpPr>
          <p:cNvPr id="4" name="TextBox 3"/>
          <p:cNvSpPr txBox="1"/>
          <p:nvPr/>
        </p:nvSpPr>
        <p:spPr>
          <a:xfrm>
            <a:off x="550411" y="2339907"/>
            <a:ext cx="7239000" cy="2954655"/>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HTML</a:t>
            </a:r>
            <a:endParaRPr lang="en-US" dirty="0"/>
          </a:p>
          <a:p>
            <a:pPr lvl="2">
              <a:buNone/>
            </a:pPr>
            <a:r>
              <a:rPr lang="en-US" sz="2400" i="1" dirty="0"/>
              <a:t>&lt;html&gt;&lt;head&gt;</a:t>
            </a:r>
            <a:endParaRPr lang="en-US" sz="2400" dirty="0"/>
          </a:p>
          <a:p>
            <a:pPr lvl="2">
              <a:buNone/>
            </a:pPr>
            <a:r>
              <a:rPr lang="en-US" sz="2400" i="1" dirty="0"/>
              <a:t>	&lt;style type="text/</a:t>
            </a:r>
            <a:r>
              <a:rPr lang="en-US" sz="2400" i="1" dirty="0" err="1"/>
              <a:t>css</a:t>
            </a:r>
            <a:r>
              <a:rPr lang="en-US" sz="2400" i="1" dirty="0"/>
              <a:t>"&gt;</a:t>
            </a:r>
          </a:p>
          <a:p>
            <a:pPr lvl="2">
              <a:buNone/>
            </a:pPr>
            <a:r>
              <a:rPr lang="en-US" sz="2400" i="1" dirty="0"/>
              <a:t>		p{ color: red;}</a:t>
            </a:r>
          </a:p>
          <a:p>
            <a:pPr lvl="2">
              <a:buNone/>
            </a:pPr>
            <a:r>
              <a:rPr lang="en-US" sz="2400" i="1" dirty="0"/>
              <a:t>	&lt;/style&gt;</a:t>
            </a:r>
            <a:endParaRPr lang="en-US" sz="2400" dirty="0"/>
          </a:p>
          <a:p>
            <a:pPr lvl="2">
              <a:buNone/>
            </a:pPr>
            <a:r>
              <a:rPr lang="en-US" sz="2400" i="1" dirty="0"/>
              <a:t>&lt;/head&gt;&lt;body&gt;</a:t>
            </a:r>
            <a:endParaRPr lang="en-US" sz="2400" dirty="0"/>
          </a:p>
          <a:p>
            <a:pPr lvl="2">
              <a:buNone/>
            </a:pPr>
            <a:r>
              <a:rPr lang="en-US" sz="2400" i="1" dirty="0"/>
              <a:t>	&lt;p&gt;Your page's content!&lt;/p&gt;&lt;/body&gt;</a:t>
            </a:r>
            <a:endParaRPr lang="en-US" sz="2400" dirty="0"/>
          </a:p>
          <a:p>
            <a:pPr lvl="2">
              <a:buNone/>
            </a:pPr>
            <a:r>
              <a:rPr lang="en-US" sz="2400" i="1" dirty="0"/>
              <a:t>&lt;/html&gt;</a:t>
            </a:r>
            <a:endParaRPr lang="en-US" dirty="0"/>
          </a:p>
        </p:txBody>
      </p:sp>
    </p:spTree>
    <p:extLst>
      <p:ext uri="{BB962C8B-B14F-4D97-AF65-F5344CB8AC3E}">
        <p14:creationId xmlns:p14="http://schemas.microsoft.com/office/powerpoint/2010/main" val="3980416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External Style Sheet</a:t>
            </a:r>
          </a:p>
        </p:txBody>
      </p:sp>
      <p:sp>
        <p:nvSpPr>
          <p:cNvPr id="3" name="Content Placeholder 2"/>
          <p:cNvSpPr>
            <a:spLocks noGrp="1"/>
          </p:cNvSpPr>
          <p:nvPr>
            <p:ph idx="1"/>
          </p:nvPr>
        </p:nvSpPr>
        <p:spPr/>
        <p:txBody>
          <a:bodyPr/>
          <a:lstStyle/>
          <a:p>
            <a:r>
              <a:rPr lang="en-US" dirty="0"/>
              <a:t>When using CSS it is preferable to keep the </a:t>
            </a:r>
            <a:r>
              <a:rPr lang="en-US" b="1" dirty="0"/>
              <a:t>CSS separate from your HTML</a:t>
            </a:r>
            <a:r>
              <a:rPr lang="en-US" dirty="0"/>
              <a:t>. </a:t>
            </a:r>
          </a:p>
          <a:p>
            <a:r>
              <a:rPr lang="en-US" dirty="0"/>
              <a:t>Placing CSS in a separate file allows the web designer to completely differentiate between content (HTML) and design (CSS). </a:t>
            </a:r>
          </a:p>
          <a:p>
            <a:r>
              <a:rPr lang="en-US" dirty="0"/>
              <a:t>External CSS is a file that contains </a:t>
            </a:r>
            <a:r>
              <a:rPr lang="en-US" b="1" dirty="0"/>
              <a:t>only CSS </a:t>
            </a:r>
            <a:r>
              <a:rPr lang="en-US" dirty="0"/>
              <a:t>code and is saved with a </a:t>
            </a:r>
            <a:r>
              <a:rPr lang="en-US" b="1" dirty="0"/>
              <a:t>".</a:t>
            </a:r>
            <a:r>
              <a:rPr lang="en-US" b="1" dirty="0" err="1"/>
              <a:t>css</a:t>
            </a:r>
            <a:r>
              <a:rPr lang="en-US" b="1" dirty="0"/>
              <a:t>"</a:t>
            </a:r>
            <a:r>
              <a:rPr lang="en-US" dirty="0"/>
              <a:t> file extension. </a:t>
            </a:r>
          </a:p>
          <a:p>
            <a:pPr hangingPunct="0"/>
            <a:r>
              <a:rPr lang="en-US" dirty="0"/>
              <a:t>This CSS file is then referenced in your HTML using the </a:t>
            </a:r>
            <a:r>
              <a:rPr lang="en-US" b="1" dirty="0"/>
              <a:t>&lt;link&gt; instead of &lt;style&gt;</a:t>
            </a:r>
            <a:r>
              <a:rPr lang="en-US" dirty="0"/>
              <a:t>.</a:t>
            </a:r>
            <a:r>
              <a:rPr lang="en-US" b="1" dirty="0"/>
              <a:t> </a:t>
            </a:r>
          </a:p>
          <a:p>
            <a:endParaRPr lang="en-US" dirty="0"/>
          </a:p>
        </p:txBody>
      </p:sp>
      <p:sp>
        <p:nvSpPr>
          <p:cNvPr id="4" name="TextBox 3"/>
          <p:cNvSpPr txBox="1"/>
          <p:nvPr/>
        </p:nvSpPr>
        <p:spPr>
          <a:xfrm>
            <a:off x="541867" y="3164681"/>
            <a:ext cx="3810000" cy="3139321"/>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Demo.html</a:t>
            </a:r>
            <a:endParaRPr lang="en-US" dirty="0"/>
          </a:p>
          <a:p>
            <a:r>
              <a:rPr lang="en-US" dirty="0"/>
              <a:t>&lt;html&gt;</a:t>
            </a:r>
          </a:p>
          <a:p>
            <a:r>
              <a:rPr lang="en-US" dirty="0"/>
              <a:t>&lt;head&gt;</a:t>
            </a:r>
          </a:p>
          <a:p>
            <a:r>
              <a:rPr lang="en-US" dirty="0"/>
              <a:t>&lt;link </a:t>
            </a:r>
            <a:r>
              <a:rPr lang="en-US" dirty="0" err="1"/>
              <a:t>rel</a:t>
            </a:r>
            <a:r>
              <a:rPr lang="en-US" dirty="0"/>
              <a:t>=“</a:t>
            </a:r>
            <a:r>
              <a:rPr lang="en-US" dirty="0" err="1"/>
              <a:t>stylesheet</a:t>
            </a:r>
            <a:r>
              <a:rPr lang="en-US" dirty="0"/>
              <a:t>” type=“text/</a:t>
            </a:r>
            <a:r>
              <a:rPr lang="en-US" dirty="0" err="1"/>
              <a:t>css</a:t>
            </a:r>
            <a:r>
              <a:rPr lang="en-US" dirty="0"/>
              <a:t>” </a:t>
            </a:r>
            <a:r>
              <a:rPr lang="en-US" dirty="0" err="1"/>
              <a:t>href</a:t>
            </a:r>
            <a:r>
              <a:rPr lang="en-US" dirty="0"/>
              <a:t>=“test.css”&gt;</a:t>
            </a:r>
          </a:p>
          <a:p>
            <a:r>
              <a:rPr lang="en-US" dirty="0"/>
              <a:t>&lt;/head&gt;</a:t>
            </a:r>
          </a:p>
          <a:p>
            <a:r>
              <a:rPr lang="en-US" dirty="0"/>
              <a:t>&lt;body&gt;</a:t>
            </a:r>
          </a:p>
          <a:p>
            <a:pPr lvl="1"/>
            <a:r>
              <a:rPr lang="en-US" dirty="0"/>
              <a:t>&lt;p&gt; Hello Friends &lt;/p&gt;</a:t>
            </a:r>
          </a:p>
          <a:p>
            <a:pPr lvl="1"/>
            <a:r>
              <a:rPr lang="en-US" dirty="0"/>
              <a:t>&lt;p id=“para1”&gt; How are you? &lt;/p&gt;</a:t>
            </a:r>
          </a:p>
          <a:p>
            <a:r>
              <a:rPr lang="en-US" dirty="0"/>
              <a:t>&lt;/body&gt;</a:t>
            </a:r>
          </a:p>
          <a:p>
            <a:r>
              <a:rPr lang="en-US" dirty="0"/>
              <a:t>&lt;/html&gt;</a:t>
            </a:r>
          </a:p>
        </p:txBody>
      </p:sp>
      <p:sp>
        <p:nvSpPr>
          <p:cNvPr id="5" name="TextBox 4"/>
          <p:cNvSpPr txBox="1"/>
          <p:nvPr/>
        </p:nvSpPr>
        <p:spPr>
          <a:xfrm>
            <a:off x="4809067" y="3164681"/>
            <a:ext cx="4267200" cy="2308324"/>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test.css</a:t>
            </a:r>
            <a:endParaRPr lang="en-US" dirty="0"/>
          </a:p>
          <a:p>
            <a:r>
              <a:rPr lang="en-US" dirty="0"/>
              <a:t>#para1{</a:t>
            </a:r>
          </a:p>
          <a:p>
            <a:r>
              <a:rPr lang="en-US" dirty="0"/>
              <a:t>	 text-align: center;</a:t>
            </a:r>
          </a:p>
          <a:p>
            <a:r>
              <a:rPr lang="en-US" dirty="0"/>
              <a:t>}</a:t>
            </a:r>
          </a:p>
          <a:p>
            <a:r>
              <a:rPr lang="en-US" dirty="0"/>
              <a:t>p</a:t>
            </a:r>
          </a:p>
          <a:p>
            <a:r>
              <a:rPr lang="en-US" dirty="0"/>
              <a:t>{</a:t>
            </a:r>
          </a:p>
          <a:p>
            <a:r>
              <a:rPr lang="en-US" dirty="0"/>
              <a:t>	color : blue;</a:t>
            </a:r>
          </a:p>
          <a:p>
            <a:r>
              <a:rPr lang="en-US" dirty="0"/>
              <a:t>}</a:t>
            </a:r>
          </a:p>
        </p:txBody>
      </p:sp>
      <p:sp>
        <p:nvSpPr>
          <p:cNvPr id="6" name="TextBox 5"/>
          <p:cNvSpPr txBox="1"/>
          <p:nvPr/>
        </p:nvSpPr>
        <p:spPr>
          <a:xfrm>
            <a:off x="4809067" y="5559516"/>
            <a:ext cx="4267200" cy="923330"/>
          </a:xfrm>
          <a:prstGeom prst="rect">
            <a:avLst/>
          </a:prstGeom>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b="1" dirty="0">
                <a:solidFill>
                  <a:srgbClr val="FF0000"/>
                </a:solidFill>
              </a:rPr>
              <a:t>Output</a:t>
            </a:r>
            <a:endParaRPr lang="en-US" dirty="0"/>
          </a:p>
          <a:p>
            <a:r>
              <a:rPr lang="en-US" dirty="0">
                <a:solidFill>
                  <a:srgbClr val="0070C0"/>
                </a:solidFill>
              </a:rPr>
              <a:t>Hello Friends</a:t>
            </a:r>
          </a:p>
          <a:p>
            <a:pPr algn="ctr"/>
            <a:r>
              <a:rPr lang="en-US" dirty="0">
                <a:solidFill>
                  <a:srgbClr val="0070C0"/>
                </a:solidFill>
              </a:rPr>
              <a:t>How are you?</a:t>
            </a:r>
          </a:p>
        </p:txBody>
      </p:sp>
      <p:cxnSp>
        <p:nvCxnSpPr>
          <p:cNvPr id="7" name="Shape 8"/>
          <p:cNvCxnSpPr>
            <a:stCxn id="5" idx="0"/>
          </p:cNvCxnSpPr>
          <p:nvPr/>
        </p:nvCxnSpPr>
        <p:spPr>
          <a:xfrm rot="16200000" flipH="1" flipV="1">
            <a:off x="4656667" y="1716881"/>
            <a:ext cx="838200" cy="3733800"/>
          </a:xfrm>
          <a:prstGeom prst="curvedConnector4">
            <a:avLst>
              <a:gd name="adj1" fmla="val -27273"/>
              <a:gd name="adj2" fmla="val 99795"/>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8811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animBg="1"/>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External Style Sheet (Cont.)</a:t>
            </a:r>
          </a:p>
        </p:txBody>
      </p:sp>
      <p:sp>
        <p:nvSpPr>
          <p:cNvPr id="3" name="Content Placeholder 2"/>
          <p:cNvSpPr>
            <a:spLocks noGrp="1"/>
          </p:cNvSpPr>
          <p:nvPr>
            <p:ph idx="1"/>
          </p:nvPr>
        </p:nvSpPr>
        <p:spPr/>
        <p:txBody>
          <a:bodyPr/>
          <a:lstStyle/>
          <a:p>
            <a:r>
              <a:rPr lang="en-US" dirty="0"/>
              <a:t>Advantages:</a:t>
            </a:r>
          </a:p>
          <a:p>
            <a:pPr lvl="1" hangingPunct="0"/>
            <a:r>
              <a:rPr lang="en-US" dirty="0"/>
              <a:t>It keeps your website design and content separate. </a:t>
            </a:r>
          </a:p>
          <a:p>
            <a:pPr lvl="1" hangingPunct="0"/>
            <a:r>
              <a:rPr lang="en-US" dirty="0"/>
              <a:t>It's much easier to reuse your CSS code if you have it in a separate file. Instead of typing the same CSS code on every web page you have, simply have many pages refer to a single CSS file with the "link" tag. </a:t>
            </a:r>
          </a:p>
          <a:p>
            <a:pPr lvl="1" hangingPunct="0"/>
            <a:r>
              <a:rPr lang="en-US" dirty="0"/>
              <a:t>You can make drastic changes to your web pages with just a few changes in a single CSS file.</a:t>
            </a:r>
          </a:p>
          <a:p>
            <a:endParaRPr lang="en-US" dirty="0"/>
          </a:p>
        </p:txBody>
      </p:sp>
    </p:spTree>
    <p:extLst>
      <p:ext uri="{BB962C8B-B14F-4D97-AF65-F5344CB8AC3E}">
        <p14:creationId xmlns:p14="http://schemas.microsoft.com/office/powerpoint/2010/main" val="3470966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“id” selector</a:t>
            </a:r>
          </a:p>
        </p:txBody>
      </p:sp>
      <p:sp>
        <p:nvSpPr>
          <p:cNvPr id="3" name="Content Placeholder 2"/>
          <p:cNvSpPr>
            <a:spLocks noGrp="1"/>
          </p:cNvSpPr>
          <p:nvPr>
            <p:ph idx="1"/>
          </p:nvPr>
        </p:nvSpPr>
        <p:spPr/>
        <p:txBody>
          <a:bodyPr/>
          <a:lstStyle/>
          <a:p>
            <a:r>
              <a:rPr lang="en-US" dirty="0"/>
              <a:t>The id selector is used to specify a style for a </a:t>
            </a:r>
            <a:r>
              <a:rPr lang="en-US" b="1" dirty="0"/>
              <a:t>single, unique </a:t>
            </a:r>
            <a:r>
              <a:rPr lang="en-US" dirty="0"/>
              <a:t>element.</a:t>
            </a:r>
          </a:p>
          <a:p>
            <a:r>
              <a:rPr lang="en-US" dirty="0"/>
              <a:t>The id selector uses the id attribute of the HTML element, and is defined with a</a:t>
            </a:r>
            <a:r>
              <a:rPr lang="en-US" b="1" dirty="0"/>
              <a:t> "#“ </a:t>
            </a:r>
            <a:r>
              <a:rPr lang="en-US" dirty="0"/>
              <a:t>in </a:t>
            </a:r>
            <a:r>
              <a:rPr lang="en-US" dirty="0" err="1"/>
              <a:t>css</a:t>
            </a:r>
            <a:r>
              <a:rPr lang="en-US" dirty="0"/>
              <a:t>.</a:t>
            </a:r>
          </a:p>
          <a:p>
            <a:r>
              <a:rPr lang="en-US" dirty="0"/>
              <a:t>The style rule below will be applied to the element with </a:t>
            </a:r>
            <a:r>
              <a:rPr lang="en-US" b="1" dirty="0"/>
              <a:t>id="para1"</a:t>
            </a:r>
            <a:r>
              <a:rPr lang="en-US" dirty="0"/>
              <a:t>:</a:t>
            </a:r>
          </a:p>
          <a:p>
            <a:endParaRPr lang="en-US" dirty="0"/>
          </a:p>
          <a:p>
            <a:endParaRPr lang="en-US" dirty="0"/>
          </a:p>
        </p:txBody>
      </p:sp>
      <p:sp>
        <p:nvSpPr>
          <p:cNvPr id="4" name="TextBox 3"/>
          <p:cNvSpPr txBox="1"/>
          <p:nvPr/>
        </p:nvSpPr>
        <p:spPr>
          <a:xfrm>
            <a:off x="514525" y="2485937"/>
            <a:ext cx="3810000" cy="2308324"/>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HTML</a:t>
            </a:r>
            <a:endParaRPr lang="en-US" dirty="0"/>
          </a:p>
          <a:p>
            <a:r>
              <a:rPr lang="en-US" dirty="0"/>
              <a:t>&lt;h1 id=“para1”&gt;</a:t>
            </a:r>
          </a:p>
          <a:p>
            <a:r>
              <a:rPr lang="en-US" dirty="0"/>
              <a:t>	Hello Friends</a:t>
            </a:r>
          </a:p>
          <a:p>
            <a:r>
              <a:rPr lang="en-US" dirty="0"/>
              <a:t>&lt;/h1&gt;</a:t>
            </a:r>
          </a:p>
          <a:p>
            <a:endParaRPr lang="en-US" dirty="0"/>
          </a:p>
          <a:p>
            <a:r>
              <a:rPr lang="en-US" dirty="0"/>
              <a:t>&lt;h1&gt;</a:t>
            </a:r>
          </a:p>
          <a:p>
            <a:r>
              <a:rPr lang="en-US" dirty="0"/>
              <a:t>	How are you</a:t>
            </a:r>
          </a:p>
          <a:p>
            <a:r>
              <a:rPr lang="en-US" dirty="0"/>
              <a:t>&lt;/h1&gt;</a:t>
            </a:r>
          </a:p>
        </p:txBody>
      </p:sp>
      <p:sp>
        <p:nvSpPr>
          <p:cNvPr id="5" name="TextBox 4"/>
          <p:cNvSpPr txBox="1"/>
          <p:nvPr/>
        </p:nvSpPr>
        <p:spPr>
          <a:xfrm>
            <a:off x="4781725" y="2485937"/>
            <a:ext cx="4267200" cy="1200329"/>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CSS</a:t>
            </a:r>
            <a:endParaRPr lang="en-US" dirty="0"/>
          </a:p>
          <a:p>
            <a:r>
              <a:rPr lang="en-US" dirty="0"/>
              <a:t>#para1{</a:t>
            </a:r>
          </a:p>
          <a:p>
            <a:r>
              <a:rPr lang="en-US" dirty="0"/>
              <a:t>	color: blue;</a:t>
            </a:r>
          </a:p>
          <a:p>
            <a:r>
              <a:rPr lang="en-US" dirty="0"/>
              <a:t>}</a:t>
            </a:r>
          </a:p>
        </p:txBody>
      </p:sp>
      <p:sp>
        <p:nvSpPr>
          <p:cNvPr id="6" name="TextBox 5"/>
          <p:cNvSpPr txBox="1"/>
          <p:nvPr/>
        </p:nvSpPr>
        <p:spPr>
          <a:xfrm>
            <a:off x="4781725" y="3848607"/>
            <a:ext cx="4267200" cy="923330"/>
          </a:xfrm>
          <a:prstGeom prst="rect">
            <a:avLst/>
          </a:prstGeom>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b="1" dirty="0">
                <a:solidFill>
                  <a:srgbClr val="FF0000"/>
                </a:solidFill>
              </a:rPr>
              <a:t>Output</a:t>
            </a:r>
            <a:endParaRPr lang="en-US" dirty="0"/>
          </a:p>
          <a:p>
            <a:r>
              <a:rPr lang="en-US" dirty="0">
                <a:solidFill>
                  <a:srgbClr val="0070C0"/>
                </a:solidFill>
              </a:rPr>
              <a:t>Hello Friends</a:t>
            </a:r>
          </a:p>
          <a:p>
            <a:r>
              <a:rPr lang="en-US" dirty="0"/>
              <a:t>How are you</a:t>
            </a:r>
          </a:p>
        </p:txBody>
      </p:sp>
    </p:spTree>
    <p:extLst>
      <p:ext uri="{BB962C8B-B14F-4D97-AF65-F5344CB8AC3E}">
        <p14:creationId xmlns:p14="http://schemas.microsoft.com/office/powerpoint/2010/main" val="3897336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A925EF2-D58F-4AC0-ACED-F747CC08D69F}"/>
              </a:ext>
            </a:extLst>
          </p:cNvPr>
          <p:cNvCxnSpPr>
            <a:cxnSpLocks/>
          </p:cNvCxnSpPr>
          <p:nvPr/>
        </p:nvCxnSpPr>
        <p:spPr>
          <a:xfrm>
            <a:off x="1191446" y="5063613"/>
            <a:ext cx="0" cy="179438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id="{F34260FD-CAA3-43A0-977C-7E4B57013872}"/>
              </a:ext>
            </a:extLst>
          </p:cNvPr>
          <p:cNvCxnSpPr>
            <a:cxnSpLocks/>
          </p:cNvCxnSpPr>
          <p:nvPr/>
        </p:nvCxnSpPr>
        <p:spPr>
          <a:xfrm>
            <a:off x="1191446" y="1157468"/>
            <a:ext cx="0" cy="246540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A2F9A4-6988-4274-8384-12496EC9D59D}"/>
              </a:ext>
            </a:extLst>
          </p:cNvPr>
          <p:cNvSpPr txBox="1"/>
          <p:nvPr/>
        </p:nvSpPr>
        <p:spPr>
          <a:xfrm>
            <a:off x="1458964" y="712385"/>
            <a:ext cx="3902745" cy="5047536"/>
          </a:xfrm>
          <a:prstGeom prst="rect">
            <a:avLst/>
          </a:prstGeom>
          <a:noFill/>
        </p:spPr>
        <p:txBody>
          <a:bodyPr wrap="square" rtlCol="0">
            <a:spAutoFit/>
          </a:bodyPr>
          <a:lstStyle/>
          <a:p>
            <a:r>
              <a:rPr lang="en-IN" sz="2400" b="1" dirty="0"/>
              <a:t>Outline HTML</a:t>
            </a:r>
            <a:endParaRPr lang="en-US" b="1" dirty="0"/>
          </a:p>
          <a:p>
            <a:endParaRPr lang="en-US" b="1" dirty="0"/>
          </a:p>
          <a:p>
            <a:pPr indent="446088">
              <a:buFont typeface="Wingdings" pitchFamily="2" charset="2"/>
              <a:buChar char="ü"/>
            </a:pPr>
            <a:r>
              <a:rPr lang="en-US" sz="2000" dirty="0"/>
              <a:t>Web Design Issues</a:t>
            </a:r>
          </a:p>
          <a:p>
            <a:pPr indent="446088">
              <a:buFont typeface="Wingdings" pitchFamily="2" charset="2"/>
              <a:buChar char="ü"/>
            </a:pPr>
            <a:r>
              <a:rPr lang="en-US" sz="2000" dirty="0"/>
              <a:t>Planning a website</a:t>
            </a:r>
          </a:p>
          <a:p>
            <a:pPr indent="446088">
              <a:buFont typeface="Wingdings" pitchFamily="2" charset="2"/>
              <a:buChar char="ü"/>
            </a:pPr>
            <a:r>
              <a:rPr lang="en-US" sz="2000" dirty="0"/>
              <a:t>Effective Navigation		</a:t>
            </a:r>
          </a:p>
          <a:p>
            <a:pPr indent="446088">
              <a:buFont typeface="Wingdings" pitchFamily="2" charset="2"/>
              <a:buChar char="ü"/>
            </a:pPr>
            <a:r>
              <a:rPr lang="en-US" sz="2000" dirty="0"/>
              <a:t>What is CSS?</a:t>
            </a:r>
          </a:p>
          <a:p>
            <a:pPr indent="446088">
              <a:buFont typeface="Wingdings" pitchFamily="2" charset="2"/>
              <a:buChar char="ü"/>
            </a:pPr>
            <a:r>
              <a:rPr lang="en-US" sz="2000" dirty="0"/>
              <a:t>Types of CSS</a:t>
            </a:r>
          </a:p>
          <a:p>
            <a:pPr indent="446088">
              <a:buFont typeface="Wingdings" pitchFamily="2" charset="2"/>
              <a:buChar char="ü"/>
            </a:pPr>
            <a:r>
              <a:rPr lang="en-US" sz="2000" dirty="0"/>
              <a:t>Selectors</a:t>
            </a:r>
          </a:p>
          <a:p>
            <a:pPr indent="446088">
              <a:buFont typeface="Wingdings" pitchFamily="2" charset="2"/>
              <a:buChar char="ü"/>
            </a:pPr>
            <a:r>
              <a:rPr lang="en-US" sz="2000" dirty="0"/>
              <a:t>Properties</a:t>
            </a:r>
          </a:p>
          <a:p>
            <a:pPr lvl="1" indent="446088">
              <a:buFont typeface="Wingdings" pitchFamily="2" charset="2"/>
              <a:buChar char="ü"/>
            </a:pPr>
            <a:r>
              <a:rPr lang="en-US" sz="2000" dirty="0"/>
              <a:t>Background</a:t>
            </a:r>
          </a:p>
          <a:p>
            <a:pPr lvl="1" indent="446088">
              <a:buFont typeface="Wingdings" pitchFamily="2" charset="2"/>
              <a:buChar char="ü"/>
            </a:pPr>
            <a:r>
              <a:rPr lang="en-US" sz="2000" dirty="0"/>
              <a:t>Font</a:t>
            </a:r>
          </a:p>
          <a:p>
            <a:pPr lvl="1" indent="446088">
              <a:buFont typeface="Wingdings" pitchFamily="2" charset="2"/>
              <a:buChar char="ü"/>
            </a:pPr>
            <a:r>
              <a:rPr lang="en-US" sz="2000" dirty="0"/>
              <a:t>Text</a:t>
            </a:r>
          </a:p>
          <a:p>
            <a:pPr lvl="1" indent="446088">
              <a:buFont typeface="Wingdings" pitchFamily="2" charset="2"/>
              <a:buChar char="ü"/>
            </a:pPr>
            <a:r>
              <a:rPr lang="en-US" sz="2000" dirty="0"/>
              <a:t>Float</a:t>
            </a:r>
          </a:p>
          <a:p>
            <a:pPr lvl="1" indent="446088">
              <a:buFont typeface="Wingdings" pitchFamily="2" charset="2"/>
              <a:buChar char="ü"/>
            </a:pPr>
            <a:r>
              <a:rPr lang="en-US" sz="2000" dirty="0"/>
              <a:t>Layer</a:t>
            </a:r>
          </a:p>
          <a:p>
            <a:pPr indent="446088">
              <a:buFont typeface="Wingdings" pitchFamily="2" charset="2"/>
              <a:buChar char="ü"/>
            </a:pPr>
            <a:r>
              <a:rPr lang="en-US" sz="2000" dirty="0"/>
              <a:t>The Box Model</a:t>
            </a:r>
          </a:p>
          <a:p>
            <a:pPr indent="446088">
              <a:buFont typeface="Wingdings" pitchFamily="2" charset="2"/>
              <a:buChar char="ü"/>
            </a:pPr>
            <a:r>
              <a:rPr lang="en-US" sz="2000" dirty="0"/>
              <a:t>CSS3</a:t>
            </a:r>
          </a:p>
        </p:txBody>
      </p:sp>
    </p:spTree>
    <p:extLst>
      <p:ext uri="{BB962C8B-B14F-4D97-AF65-F5344CB8AC3E}">
        <p14:creationId xmlns:p14="http://schemas.microsoft.com/office/powerpoint/2010/main" val="2589120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par>
                          <p:cTn id="24" fill="hold">
                            <p:stCondLst>
                              <p:cond delay="1500"/>
                            </p:stCondLst>
                            <p:childTnLst>
                              <p:par>
                                <p:cTn id="25" presetID="22" presetClass="entr" presetSubtype="1"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“class” selector</a:t>
            </a:r>
          </a:p>
        </p:txBody>
      </p:sp>
      <p:sp>
        <p:nvSpPr>
          <p:cNvPr id="3" name="Content Placeholder 2"/>
          <p:cNvSpPr>
            <a:spLocks noGrp="1"/>
          </p:cNvSpPr>
          <p:nvPr>
            <p:ph idx="1"/>
          </p:nvPr>
        </p:nvSpPr>
        <p:spPr/>
        <p:txBody>
          <a:bodyPr/>
          <a:lstStyle/>
          <a:p>
            <a:pPr lvl="0"/>
            <a:r>
              <a:rPr lang="en-US" dirty="0"/>
              <a:t>The class selector is used to specify a style for a </a:t>
            </a:r>
            <a:r>
              <a:rPr lang="en-US" b="1" dirty="0"/>
              <a:t>group</a:t>
            </a:r>
            <a:r>
              <a:rPr lang="en-US" dirty="0"/>
              <a:t> of elements. </a:t>
            </a:r>
          </a:p>
          <a:p>
            <a:pPr lvl="0"/>
            <a:r>
              <a:rPr lang="en-US" dirty="0"/>
              <a:t>The class selector uses the HTML class attribute, and is defined with a </a:t>
            </a:r>
            <a:r>
              <a:rPr lang="en-US" b="1" dirty="0"/>
              <a:t>".“</a:t>
            </a:r>
            <a:r>
              <a:rPr lang="en-US" dirty="0"/>
              <a:t> in </a:t>
            </a:r>
            <a:r>
              <a:rPr lang="en-US" dirty="0" err="1"/>
              <a:t>css</a:t>
            </a:r>
            <a:r>
              <a:rPr lang="en-US" dirty="0"/>
              <a:t>.</a:t>
            </a:r>
          </a:p>
          <a:p>
            <a:pPr lvl="0"/>
            <a:endParaRPr lang="en-US" dirty="0"/>
          </a:p>
          <a:p>
            <a:endParaRPr lang="en-US" dirty="0"/>
          </a:p>
        </p:txBody>
      </p:sp>
      <p:sp>
        <p:nvSpPr>
          <p:cNvPr id="4" name="TextBox 3"/>
          <p:cNvSpPr txBox="1"/>
          <p:nvPr/>
        </p:nvSpPr>
        <p:spPr>
          <a:xfrm>
            <a:off x="539692" y="1858861"/>
            <a:ext cx="3810000" cy="2862322"/>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HTML</a:t>
            </a:r>
            <a:endParaRPr lang="en-US" dirty="0"/>
          </a:p>
          <a:p>
            <a:r>
              <a:rPr lang="en-US" dirty="0"/>
              <a:t>&lt;h1 class=“</a:t>
            </a:r>
            <a:r>
              <a:rPr lang="en-US" dirty="0" err="1"/>
              <a:t>myClass</a:t>
            </a:r>
            <a:r>
              <a:rPr lang="en-US" dirty="0"/>
              <a:t>”&gt;</a:t>
            </a:r>
          </a:p>
          <a:p>
            <a:r>
              <a:rPr lang="en-US" dirty="0"/>
              <a:t>	Hello Friends</a:t>
            </a:r>
          </a:p>
          <a:p>
            <a:r>
              <a:rPr lang="en-US" dirty="0"/>
              <a:t>&lt;/h1&gt;</a:t>
            </a:r>
          </a:p>
          <a:p>
            <a:r>
              <a:rPr lang="en-US" dirty="0"/>
              <a:t>&lt;h1&gt;</a:t>
            </a:r>
          </a:p>
          <a:p>
            <a:r>
              <a:rPr lang="en-US" dirty="0"/>
              <a:t>	How are you</a:t>
            </a:r>
          </a:p>
          <a:p>
            <a:r>
              <a:rPr lang="en-US" dirty="0"/>
              <a:t>&lt;/h1&gt;</a:t>
            </a:r>
          </a:p>
          <a:p>
            <a:r>
              <a:rPr lang="en-US" dirty="0"/>
              <a:t>&lt;h1 class=“</a:t>
            </a:r>
            <a:r>
              <a:rPr lang="en-US" dirty="0" err="1"/>
              <a:t>myClass</a:t>
            </a:r>
            <a:r>
              <a:rPr lang="en-US" dirty="0"/>
              <a:t>”&gt;</a:t>
            </a:r>
          </a:p>
          <a:p>
            <a:r>
              <a:rPr lang="en-US" dirty="0"/>
              <a:t>	How are you</a:t>
            </a:r>
          </a:p>
          <a:p>
            <a:r>
              <a:rPr lang="en-US" dirty="0"/>
              <a:t>&lt;/h1&gt;</a:t>
            </a:r>
          </a:p>
        </p:txBody>
      </p:sp>
      <p:sp>
        <p:nvSpPr>
          <p:cNvPr id="5" name="TextBox 4"/>
          <p:cNvSpPr txBox="1"/>
          <p:nvPr/>
        </p:nvSpPr>
        <p:spPr>
          <a:xfrm>
            <a:off x="4806892" y="1858861"/>
            <a:ext cx="4267200" cy="1200329"/>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CSS</a:t>
            </a:r>
            <a:endParaRPr lang="en-US" dirty="0"/>
          </a:p>
          <a:p>
            <a:r>
              <a:rPr lang="en-US" dirty="0"/>
              <a:t>.</a:t>
            </a:r>
            <a:r>
              <a:rPr lang="en-US" dirty="0" err="1"/>
              <a:t>myClass</a:t>
            </a:r>
            <a:r>
              <a:rPr lang="en-US" dirty="0"/>
              <a:t>{</a:t>
            </a:r>
          </a:p>
          <a:p>
            <a:r>
              <a:rPr lang="en-US" dirty="0"/>
              <a:t>	color: blue;</a:t>
            </a:r>
          </a:p>
          <a:p>
            <a:r>
              <a:rPr lang="en-US" dirty="0"/>
              <a:t>}</a:t>
            </a:r>
          </a:p>
        </p:txBody>
      </p:sp>
      <p:sp>
        <p:nvSpPr>
          <p:cNvPr id="6" name="TextBox 5"/>
          <p:cNvSpPr txBox="1"/>
          <p:nvPr/>
        </p:nvSpPr>
        <p:spPr>
          <a:xfrm>
            <a:off x="4806892" y="3450131"/>
            <a:ext cx="4267200" cy="1200329"/>
          </a:xfrm>
          <a:prstGeom prst="rect">
            <a:avLst/>
          </a:prstGeom>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b="1" dirty="0">
                <a:solidFill>
                  <a:srgbClr val="FF0000"/>
                </a:solidFill>
              </a:rPr>
              <a:t>Output</a:t>
            </a:r>
            <a:endParaRPr lang="en-US" dirty="0"/>
          </a:p>
          <a:p>
            <a:r>
              <a:rPr lang="en-US" dirty="0">
                <a:solidFill>
                  <a:srgbClr val="0070C0"/>
                </a:solidFill>
              </a:rPr>
              <a:t>Hello Friends</a:t>
            </a:r>
          </a:p>
          <a:p>
            <a:r>
              <a:rPr lang="en-US" dirty="0"/>
              <a:t>How are you</a:t>
            </a:r>
          </a:p>
          <a:p>
            <a:r>
              <a:rPr lang="en-US" dirty="0">
                <a:solidFill>
                  <a:srgbClr val="0070C0"/>
                </a:solidFill>
              </a:rPr>
              <a:t>How are you</a:t>
            </a:r>
          </a:p>
        </p:txBody>
      </p:sp>
    </p:spTree>
    <p:extLst>
      <p:ext uri="{BB962C8B-B14F-4D97-AF65-F5344CB8AC3E}">
        <p14:creationId xmlns:p14="http://schemas.microsoft.com/office/powerpoint/2010/main" val="2610126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 Multiple Classes</a:t>
            </a:r>
          </a:p>
        </p:txBody>
      </p:sp>
      <p:sp>
        <p:nvSpPr>
          <p:cNvPr id="3" name="Content Placeholder 2"/>
          <p:cNvSpPr>
            <a:spLocks noGrp="1"/>
          </p:cNvSpPr>
          <p:nvPr>
            <p:ph idx="1"/>
          </p:nvPr>
        </p:nvSpPr>
        <p:spPr/>
        <p:txBody>
          <a:bodyPr/>
          <a:lstStyle/>
          <a:p>
            <a:r>
              <a:rPr lang="en-US" dirty="0"/>
              <a:t>We can apply different class to same html element by giving space separated class names in the class attribute:</a:t>
            </a:r>
          </a:p>
          <a:p>
            <a:pPr lvl="1">
              <a:buNone/>
            </a:pPr>
            <a:endParaRPr lang="en-US" dirty="0"/>
          </a:p>
          <a:p>
            <a:endParaRPr lang="en-US" dirty="0"/>
          </a:p>
        </p:txBody>
      </p:sp>
      <p:sp>
        <p:nvSpPr>
          <p:cNvPr id="4" name="TextBox 3"/>
          <p:cNvSpPr txBox="1"/>
          <p:nvPr/>
        </p:nvSpPr>
        <p:spPr>
          <a:xfrm>
            <a:off x="506136" y="1695908"/>
            <a:ext cx="3810000" cy="397031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Demo.html</a:t>
            </a:r>
            <a:endParaRPr lang="en-US" dirty="0"/>
          </a:p>
          <a:p>
            <a:r>
              <a:rPr lang="en-US" dirty="0"/>
              <a:t>&lt;html&gt;</a:t>
            </a:r>
          </a:p>
          <a:p>
            <a:r>
              <a:rPr lang="en-US" dirty="0"/>
              <a:t>&lt;head&gt;</a:t>
            </a:r>
          </a:p>
          <a:p>
            <a:r>
              <a:rPr lang="en-US" dirty="0"/>
              <a:t>&lt;link </a:t>
            </a:r>
            <a:r>
              <a:rPr lang="en-US" dirty="0" err="1"/>
              <a:t>rel</a:t>
            </a:r>
            <a:r>
              <a:rPr lang="en-US" dirty="0"/>
              <a:t>=“</a:t>
            </a:r>
            <a:r>
              <a:rPr lang="en-US" dirty="0" err="1"/>
              <a:t>stylesheet</a:t>
            </a:r>
            <a:r>
              <a:rPr lang="en-US" dirty="0"/>
              <a:t>” type=“text/</a:t>
            </a:r>
            <a:r>
              <a:rPr lang="en-US" dirty="0" err="1"/>
              <a:t>css</a:t>
            </a:r>
            <a:r>
              <a:rPr lang="en-US" dirty="0"/>
              <a:t>” </a:t>
            </a:r>
            <a:r>
              <a:rPr lang="en-US" dirty="0" err="1"/>
              <a:t>href</a:t>
            </a:r>
            <a:r>
              <a:rPr lang="en-US" dirty="0"/>
              <a:t>=“test.css”&gt;</a:t>
            </a:r>
          </a:p>
          <a:p>
            <a:r>
              <a:rPr lang="en-US" dirty="0"/>
              <a:t>&lt;/head&gt;</a:t>
            </a:r>
          </a:p>
          <a:p>
            <a:r>
              <a:rPr lang="en-US" dirty="0"/>
              <a:t>&lt;body&gt;</a:t>
            </a:r>
          </a:p>
          <a:p>
            <a:endParaRPr lang="en-US" dirty="0"/>
          </a:p>
          <a:p>
            <a:r>
              <a:rPr lang="en-US" dirty="0"/>
              <a:t>&lt;h1 class=“</a:t>
            </a:r>
            <a:r>
              <a:rPr lang="en-US" b="1" dirty="0"/>
              <a:t>class1 class2</a:t>
            </a:r>
            <a:r>
              <a:rPr lang="en-US" dirty="0"/>
              <a:t>”&gt; </a:t>
            </a:r>
          </a:p>
          <a:p>
            <a:r>
              <a:rPr lang="en-US" dirty="0"/>
              <a:t>	How are you?</a:t>
            </a:r>
          </a:p>
          <a:p>
            <a:r>
              <a:rPr lang="en-US" dirty="0"/>
              <a:t>&lt;/h1&gt;</a:t>
            </a:r>
          </a:p>
          <a:p>
            <a:endParaRPr lang="en-US" dirty="0"/>
          </a:p>
          <a:p>
            <a:r>
              <a:rPr lang="en-US" dirty="0"/>
              <a:t>&lt;/body&gt;</a:t>
            </a:r>
          </a:p>
          <a:p>
            <a:r>
              <a:rPr lang="en-US" dirty="0"/>
              <a:t>&lt;/html&gt;</a:t>
            </a:r>
          </a:p>
        </p:txBody>
      </p:sp>
      <p:sp>
        <p:nvSpPr>
          <p:cNvPr id="5" name="TextBox 4"/>
          <p:cNvSpPr txBox="1"/>
          <p:nvPr/>
        </p:nvSpPr>
        <p:spPr>
          <a:xfrm>
            <a:off x="4773336" y="1695908"/>
            <a:ext cx="4267200" cy="2585323"/>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test.css</a:t>
            </a:r>
            <a:endParaRPr lang="en-US" dirty="0"/>
          </a:p>
          <a:p>
            <a:r>
              <a:rPr lang="en-US" dirty="0"/>
              <a:t>. class1 </a:t>
            </a:r>
          </a:p>
          <a:p>
            <a:r>
              <a:rPr lang="en-US" dirty="0"/>
              <a:t>{</a:t>
            </a:r>
          </a:p>
          <a:p>
            <a:r>
              <a:rPr lang="en-US" dirty="0"/>
              <a:t>	color : blue;</a:t>
            </a:r>
          </a:p>
          <a:p>
            <a:r>
              <a:rPr lang="en-US" dirty="0"/>
              <a:t>}</a:t>
            </a:r>
          </a:p>
          <a:p>
            <a:r>
              <a:rPr lang="en-US" dirty="0"/>
              <a:t>. class2</a:t>
            </a:r>
          </a:p>
          <a:p>
            <a:r>
              <a:rPr lang="en-US" dirty="0"/>
              <a:t>{</a:t>
            </a:r>
          </a:p>
          <a:p>
            <a:r>
              <a:rPr lang="en-US" dirty="0"/>
              <a:t>	text-align : center;</a:t>
            </a:r>
          </a:p>
          <a:p>
            <a:r>
              <a:rPr lang="en-US" dirty="0"/>
              <a:t>}</a:t>
            </a:r>
          </a:p>
        </p:txBody>
      </p:sp>
      <p:sp>
        <p:nvSpPr>
          <p:cNvPr id="6" name="TextBox 5"/>
          <p:cNvSpPr txBox="1"/>
          <p:nvPr/>
        </p:nvSpPr>
        <p:spPr>
          <a:xfrm>
            <a:off x="4773336" y="4465897"/>
            <a:ext cx="4267200" cy="800219"/>
          </a:xfrm>
          <a:prstGeom prst="rect">
            <a:avLst/>
          </a:prstGeom>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b="1" dirty="0">
                <a:solidFill>
                  <a:srgbClr val="FF0000"/>
                </a:solidFill>
              </a:rPr>
              <a:t>Output</a:t>
            </a:r>
            <a:endParaRPr lang="en-US" dirty="0">
              <a:solidFill>
                <a:srgbClr val="0070C0"/>
              </a:solidFill>
            </a:endParaRPr>
          </a:p>
          <a:p>
            <a:pPr algn="ctr"/>
            <a:r>
              <a:rPr lang="en-US" sz="2800" dirty="0">
                <a:solidFill>
                  <a:srgbClr val="0070C0"/>
                </a:solidFill>
              </a:rPr>
              <a:t>How are you?</a:t>
            </a:r>
            <a:endParaRPr lang="en-US" dirty="0">
              <a:solidFill>
                <a:srgbClr val="0070C0"/>
              </a:solidFill>
            </a:endParaRPr>
          </a:p>
        </p:txBody>
      </p:sp>
    </p:spTree>
    <p:extLst>
      <p:ext uri="{BB962C8B-B14F-4D97-AF65-F5344CB8AC3E}">
        <p14:creationId xmlns:p14="http://schemas.microsoft.com/office/powerpoint/2010/main" val="394997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animBg="1"/>
      <p:bldP spid="5" grpId="0" animBg="1"/>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Selection</a:t>
            </a:r>
          </a:p>
        </p:txBody>
      </p:sp>
      <p:sp>
        <p:nvSpPr>
          <p:cNvPr id="3" name="Content Placeholder 2"/>
          <p:cNvSpPr>
            <a:spLocks noGrp="1"/>
          </p:cNvSpPr>
          <p:nvPr>
            <p:ph idx="1"/>
          </p:nvPr>
        </p:nvSpPr>
        <p:spPr/>
        <p:txBody>
          <a:bodyPr/>
          <a:lstStyle/>
          <a:p>
            <a:r>
              <a:rPr lang="en-US" dirty="0"/>
              <a:t>We can apply same </a:t>
            </a:r>
            <a:r>
              <a:rPr lang="en-US" dirty="0" err="1"/>
              <a:t>css</a:t>
            </a:r>
            <a:r>
              <a:rPr lang="en-US" dirty="0"/>
              <a:t> to multiple selectors using </a:t>
            </a:r>
            <a:r>
              <a:rPr lang="en-US" b="1" dirty="0"/>
              <a:t>comma separated</a:t>
            </a:r>
            <a:r>
              <a:rPr lang="en-US" dirty="0"/>
              <a:t> selector list, for example :</a:t>
            </a:r>
          </a:p>
          <a:p>
            <a:pPr lvl="1">
              <a:buNone/>
            </a:pPr>
            <a:endParaRPr lang="en-US" dirty="0"/>
          </a:p>
          <a:p>
            <a:endParaRPr lang="en-US" dirty="0"/>
          </a:p>
        </p:txBody>
      </p:sp>
      <p:sp>
        <p:nvSpPr>
          <p:cNvPr id="4" name="TextBox 3"/>
          <p:cNvSpPr txBox="1"/>
          <p:nvPr/>
        </p:nvSpPr>
        <p:spPr>
          <a:xfrm>
            <a:off x="522914" y="1368738"/>
            <a:ext cx="3810000" cy="3693319"/>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Demo.html</a:t>
            </a:r>
            <a:endParaRPr lang="en-US" dirty="0"/>
          </a:p>
          <a:p>
            <a:r>
              <a:rPr lang="en-US" dirty="0"/>
              <a:t>&lt;html&gt;</a:t>
            </a:r>
          </a:p>
          <a:p>
            <a:r>
              <a:rPr lang="en-US" dirty="0"/>
              <a:t>&lt;head&gt;</a:t>
            </a:r>
          </a:p>
          <a:p>
            <a:r>
              <a:rPr lang="en-US" dirty="0"/>
              <a:t>&lt;link </a:t>
            </a:r>
            <a:r>
              <a:rPr lang="en-US" dirty="0" err="1"/>
              <a:t>rel</a:t>
            </a:r>
            <a:r>
              <a:rPr lang="en-US" dirty="0"/>
              <a:t>=“</a:t>
            </a:r>
            <a:r>
              <a:rPr lang="en-US" dirty="0" err="1"/>
              <a:t>stylesheet</a:t>
            </a:r>
            <a:r>
              <a:rPr lang="en-US" dirty="0"/>
              <a:t>” type=“text/</a:t>
            </a:r>
            <a:r>
              <a:rPr lang="en-US" dirty="0" err="1"/>
              <a:t>css</a:t>
            </a:r>
            <a:r>
              <a:rPr lang="en-US" dirty="0"/>
              <a:t>” </a:t>
            </a:r>
            <a:r>
              <a:rPr lang="en-US" dirty="0" err="1"/>
              <a:t>href</a:t>
            </a:r>
            <a:r>
              <a:rPr lang="en-US" dirty="0"/>
              <a:t>=“test.css”&gt;</a:t>
            </a:r>
          </a:p>
          <a:p>
            <a:r>
              <a:rPr lang="en-US" dirty="0"/>
              <a:t>&lt;/head&gt;</a:t>
            </a:r>
          </a:p>
          <a:p>
            <a:r>
              <a:rPr lang="en-US" dirty="0"/>
              <a:t>&lt;body&gt;</a:t>
            </a:r>
          </a:p>
          <a:p>
            <a:endParaRPr lang="en-US" dirty="0"/>
          </a:p>
          <a:p>
            <a:r>
              <a:rPr lang="en-US" dirty="0"/>
              <a:t>&lt;p&gt; Hello Friends &lt;/p&gt;</a:t>
            </a:r>
          </a:p>
          <a:p>
            <a:r>
              <a:rPr lang="en-US" dirty="0"/>
              <a:t>&lt;h1&gt; How are you? &lt;/h1&gt;</a:t>
            </a:r>
          </a:p>
          <a:p>
            <a:endParaRPr lang="en-US" dirty="0"/>
          </a:p>
          <a:p>
            <a:r>
              <a:rPr lang="en-US" dirty="0"/>
              <a:t>&lt;/body&gt;</a:t>
            </a:r>
          </a:p>
          <a:p>
            <a:r>
              <a:rPr lang="en-US" dirty="0"/>
              <a:t>&lt;/html&gt;</a:t>
            </a:r>
          </a:p>
        </p:txBody>
      </p:sp>
      <p:sp>
        <p:nvSpPr>
          <p:cNvPr id="5" name="TextBox 4"/>
          <p:cNvSpPr txBox="1"/>
          <p:nvPr/>
        </p:nvSpPr>
        <p:spPr>
          <a:xfrm>
            <a:off x="4790114" y="1368738"/>
            <a:ext cx="4267200" cy="156966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test.css</a:t>
            </a:r>
            <a:endParaRPr lang="en-US" dirty="0"/>
          </a:p>
          <a:p>
            <a:r>
              <a:rPr lang="en-US" sz="2400" b="1" dirty="0"/>
              <a:t>p</a:t>
            </a:r>
            <a:r>
              <a:rPr lang="en-US" sz="2400" b="1" dirty="0">
                <a:solidFill>
                  <a:srgbClr val="FF0000"/>
                </a:solidFill>
              </a:rPr>
              <a:t>,</a:t>
            </a:r>
            <a:r>
              <a:rPr lang="en-US" sz="2400" b="1" dirty="0"/>
              <a:t> h1</a:t>
            </a:r>
          </a:p>
          <a:p>
            <a:r>
              <a:rPr lang="en-US" dirty="0"/>
              <a:t>{</a:t>
            </a:r>
          </a:p>
          <a:p>
            <a:r>
              <a:rPr lang="en-US" dirty="0"/>
              <a:t>	color : blue;</a:t>
            </a:r>
          </a:p>
          <a:p>
            <a:r>
              <a:rPr lang="en-US" dirty="0"/>
              <a:t>}</a:t>
            </a:r>
          </a:p>
        </p:txBody>
      </p:sp>
      <p:sp>
        <p:nvSpPr>
          <p:cNvPr id="6" name="TextBox 5"/>
          <p:cNvSpPr txBox="1"/>
          <p:nvPr/>
        </p:nvSpPr>
        <p:spPr>
          <a:xfrm>
            <a:off x="4790114" y="3861014"/>
            <a:ext cx="4267200" cy="1077218"/>
          </a:xfrm>
          <a:prstGeom prst="rect">
            <a:avLst/>
          </a:prstGeom>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b="1" dirty="0">
                <a:solidFill>
                  <a:srgbClr val="FF0000"/>
                </a:solidFill>
              </a:rPr>
              <a:t>Output</a:t>
            </a:r>
            <a:endParaRPr lang="en-US" dirty="0"/>
          </a:p>
          <a:p>
            <a:r>
              <a:rPr lang="en-US" dirty="0">
                <a:solidFill>
                  <a:srgbClr val="0070C0"/>
                </a:solidFill>
              </a:rPr>
              <a:t>Hello Friends</a:t>
            </a:r>
          </a:p>
          <a:p>
            <a:r>
              <a:rPr lang="en-US" sz="2800" dirty="0">
                <a:solidFill>
                  <a:srgbClr val="0070C0"/>
                </a:solidFill>
              </a:rPr>
              <a:t>How are you?</a:t>
            </a:r>
          </a:p>
        </p:txBody>
      </p:sp>
    </p:spTree>
    <p:extLst>
      <p:ext uri="{BB962C8B-B14F-4D97-AF65-F5344CB8AC3E}">
        <p14:creationId xmlns:p14="http://schemas.microsoft.com/office/powerpoint/2010/main" val="3419291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par>
                                <p:cTn id="23" presetID="6" presetClass="emph" presetSubtype="0" fill="hold" nodeType="withEffect">
                                  <p:stCondLst>
                                    <p:cond delay="0"/>
                                  </p:stCondLst>
                                  <p:childTnLst>
                                    <p:animScale>
                                      <p:cBhvr>
                                        <p:cTn id="24" dur="2000" fill="hold"/>
                                        <p:tgtEl>
                                          <p:spTgt spid="5">
                                            <p:txEl>
                                              <p:pRg st="1" end="1"/>
                                            </p:txEl>
                                          </p:spTgt>
                                        </p:tgtEl>
                                      </p:cBhvr>
                                      <p:by x="150000" y="150000"/>
                                    </p:animScale>
                                  </p:childTnLst>
                                </p:cTn>
                              </p:par>
                              <p:par>
                                <p:cTn id="25" presetID="6" presetClass="emph" presetSubtype="0" fill="hold" nodeType="withEffect">
                                  <p:stCondLst>
                                    <p:cond delay="1000"/>
                                  </p:stCondLst>
                                  <p:childTnLst>
                                    <p:animScale>
                                      <p:cBhvr>
                                        <p:cTn id="26" dur="2000" fill="hold"/>
                                        <p:tgtEl>
                                          <p:spTgt spid="5">
                                            <p:txEl>
                                              <p:pRg st="1" end="1"/>
                                            </p:txEl>
                                          </p:spTgt>
                                        </p:tgtEl>
                                      </p:cBhvr>
                                      <p:by x="75000" y="75000"/>
                                    </p:animScale>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uiExpand="1" build="allAtOnce" animBg="1"/>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Multi-level Selection</a:t>
            </a:r>
          </a:p>
        </p:txBody>
      </p:sp>
      <p:sp>
        <p:nvSpPr>
          <p:cNvPr id="3" name="Content Placeholder 2"/>
          <p:cNvSpPr>
            <a:spLocks noGrp="1"/>
          </p:cNvSpPr>
          <p:nvPr>
            <p:ph idx="1"/>
          </p:nvPr>
        </p:nvSpPr>
        <p:spPr/>
        <p:txBody>
          <a:bodyPr/>
          <a:lstStyle/>
          <a:p>
            <a:r>
              <a:rPr lang="en-US" dirty="0"/>
              <a:t>We can use hierarchical path to target html element  by </a:t>
            </a:r>
            <a:r>
              <a:rPr lang="en-US" b="1" dirty="0"/>
              <a:t>space separated</a:t>
            </a:r>
            <a:r>
              <a:rPr lang="en-US" dirty="0"/>
              <a:t> element/class/id names, for example :</a:t>
            </a:r>
          </a:p>
          <a:p>
            <a:pPr lvl="1">
              <a:buNone/>
            </a:pPr>
            <a:endParaRPr lang="en-US" dirty="0"/>
          </a:p>
          <a:p>
            <a:endParaRPr lang="en-US" dirty="0"/>
          </a:p>
        </p:txBody>
      </p:sp>
      <p:sp>
        <p:nvSpPr>
          <p:cNvPr id="4" name="TextBox 3"/>
          <p:cNvSpPr txBox="1"/>
          <p:nvPr/>
        </p:nvSpPr>
        <p:spPr>
          <a:xfrm>
            <a:off x="506136" y="1695908"/>
            <a:ext cx="3810000" cy="397031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Demo.html</a:t>
            </a:r>
            <a:endParaRPr lang="en-US" dirty="0"/>
          </a:p>
          <a:p>
            <a:r>
              <a:rPr lang="en-US" dirty="0"/>
              <a:t>&lt;html&gt;</a:t>
            </a:r>
          </a:p>
          <a:p>
            <a:r>
              <a:rPr lang="en-US" dirty="0"/>
              <a:t>&lt;head&gt;</a:t>
            </a:r>
          </a:p>
          <a:p>
            <a:r>
              <a:rPr lang="en-US" dirty="0"/>
              <a:t>&lt;link </a:t>
            </a:r>
            <a:r>
              <a:rPr lang="en-US" dirty="0" err="1"/>
              <a:t>rel</a:t>
            </a:r>
            <a:r>
              <a:rPr lang="en-US" dirty="0"/>
              <a:t>=“</a:t>
            </a:r>
            <a:r>
              <a:rPr lang="en-US" dirty="0" err="1"/>
              <a:t>stylesheet</a:t>
            </a:r>
            <a:r>
              <a:rPr lang="en-US" dirty="0"/>
              <a:t>” type=“text/</a:t>
            </a:r>
            <a:r>
              <a:rPr lang="en-US" dirty="0" err="1"/>
              <a:t>css</a:t>
            </a:r>
            <a:r>
              <a:rPr lang="en-US" dirty="0"/>
              <a:t>” </a:t>
            </a:r>
            <a:r>
              <a:rPr lang="en-US" dirty="0" err="1"/>
              <a:t>href</a:t>
            </a:r>
            <a:r>
              <a:rPr lang="en-US" dirty="0"/>
              <a:t>=“test.css”&gt;</a:t>
            </a:r>
          </a:p>
          <a:p>
            <a:r>
              <a:rPr lang="en-US" dirty="0"/>
              <a:t>&lt;/head&gt;</a:t>
            </a:r>
          </a:p>
          <a:p>
            <a:r>
              <a:rPr lang="en-US" dirty="0"/>
              <a:t>&lt;body&gt;</a:t>
            </a:r>
          </a:p>
          <a:p>
            <a:r>
              <a:rPr lang="en-US" dirty="0"/>
              <a:t>&lt;h1&gt;Hello Friends…&lt;/h1&gt;</a:t>
            </a:r>
          </a:p>
          <a:p>
            <a:r>
              <a:rPr lang="en-US" dirty="0"/>
              <a:t>&lt;div&gt;</a:t>
            </a:r>
          </a:p>
          <a:p>
            <a:r>
              <a:rPr lang="en-US" dirty="0"/>
              <a:t>	&lt;h1&gt;How are you?&lt;/h1&gt;</a:t>
            </a:r>
          </a:p>
          <a:p>
            <a:r>
              <a:rPr lang="en-US" dirty="0"/>
              <a:t>&lt;/div&gt;</a:t>
            </a:r>
          </a:p>
          <a:p>
            <a:endParaRPr lang="en-US" dirty="0"/>
          </a:p>
          <a:p>
            <a:r>
              <a:rPr lang="en-US" dirty="0"/>
              <a:t>&lt;/body&gt;</a:t>
            </a:r>
          </a:p>
          <a:p>
            <a:r>
              <a:rPr lang="en-US" dirty="0"/>
              <a:t>&lt;/html&gt;</a:t>
            </a:r>
          </a:p>
        </p:txBody>
      </p:sp>
      <p:sp>
        <p:nvSpPr>
          <p:cNvPr id="5" name="TextBox 4"/>
          <p:cNvSpPr txBox="1"/>
          <p:nvPr/>
        </p:nvSpPr>
        <p:spPr>
          <a:xfrm>
            <a:off x="4773336" y="1695908"/>
            <a:ext cx="4267200" cy="156966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test.css</a:t>
            </a:r>
            <a:endParaRPr lang="en-US" dirty="0"/>
          </a:p>
          <a:p>
            <a:r>
              <a:rPr lang="en-US" sz="2400" b="1" dirty="0"/>
              <a:t>div h1</a:t>
            </a:r>
          </a:p>
          <a:p>
            <a:r>
              <a:rPr lang="en-US" dirty="0"/>
              <a:t>{</a:t>
            </a:r>
          </a:p>
          <a:p>
            <a:r>
              <a:rPr lang="en-US" dirty="0"/>
              <a:t>	color : blue;</a:t>
            </a:r>
          </a:p>
          <a:p>
            <a:r>
              <a:rPr lang="en-US" dirty="0"/>
              <a:t>}</a:t>
            </a:r>
          </a:p>
        </p:txBody>
      </p:sp>
      <p:sp>
        <p:nvSpPr>
          <p:cNvPr id="6" name="TextBox 5"/>
          <p:cNvSpPr txBox="1"/>
          <p:nvPr/>
        </p:nvSpPr>
        <p:spPr>
          <a:xfrm>
            <a:off x="4773336" y="4188184"/>
            <a:ext cx="4267200" cy="1046440"/>
          </a:xfrm>
          <a:prstGeom prst="rect">
            <a:avLst/>
          </a:prstGeom>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b="1" dirty="0">
                <a:solidFill>
                  <a:srgbClr val="FF0000"/>
                </a:solidFill>
              </a:rPr>
              <a:t>Output</a:t>
            </a:r>
            <a:endParaRPr lang="en-US" dirty="0"/>
          </a:p>
          <a:p>
            <a:r>
              <a:rPr lang="en-US" sz="2200" dirty="0"/>
              <a:t>Hello Friends…</a:t>
            </a:r>
          </a:p>
          <a:p>
            <a:r>
              <a:rPr lang="en-US" sz="2200" dirty="0">
                <a:solidFill>
                  <a:srgbClr val="0070C0"/>
                </a:solidFill>
              </a:rPr>
              <a:t>How are you?</a:t>
            </a:r>
          </a:p>
        </p:txBody>
      </p:sp>
    </p:spTree>
    <p:extLst>
      <p:ext uri="{BB962C8B-B14F-4D97-AF65-F5344CB8AC3E}">
        <p14:creationId xmlns:p14="http://schemas.microsoft.com/office/powerpoint/2010/main" val="4017664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 presetClass="emph" presetSubtype="0" fill="hold" nodeType="clickEffect">
                                  <p:stCondLst>
                                    <p:cond delay="0"/>
                                  </p:stCondLst>
                                  <p:childTnLst>
                                    <p:animScale>
                                      <p:cBhvr>
                                        <p:cTn id="26" dur="2000" fill="hold"/>
                                        <p:tgtEl>
                                          <p:spTgt spid="5">
                                            <p:txEl>
                                              <p:pRg st="1" end="1"/>
                                            </p:txEl>
                                          </p:spTgt>
                                        </p:tgtEl>
                                      </p:cBhvr>
                                      <p:by x="150000" y="150000"/>
                                    </p:animScale>
                                  </p:childTnLst>
                                </p:cTn>
                              </p:par>
                            </p:childTnLst>
                          </p:cTn>
                        </p:par>
                      </p:childTnLst>
                    </p:cTn>
                  </p:par>
                  <p:par>
                    <p:cTn id="27" fill="hold">
                      <p:stCondLst>
                        <p:cond delay="indefinite"/>
                      </p:stCondLst>
                      <p:childTnLst>
                        <p:par>
                          <p:cTn id="28" fill="hold">
                            <p:stCondLst>
                              <p:cond delay="0"/>
                            </p:stCondLst>
                            <p:childTnLst>
                              <p:par>
                                <p:cTn id="29" presetID="6" presetClass="emph" presetSubtype="0" fill="hold" nodeType="clickEffect">
                                  <p:stCondLst>
                                    <p:cond delay="0"/>
                                  </p:stCondLst>
                                  <p:childTnLst>
                                    <p:animScale>
                                      <p:cBhvr>
                                        <p:cTn id="30" dur="2000" fill="hold"/>
                                        <p:tgtEl>
                                          <p:spTgt spid="5">
                                            <p:txEl>
                                              <p:pRg st="1" end="1"/>
                                            </p:txEl>
                                          </p:spTgt>
                                        </p:tgtEl>
                                      </p:cBhvr>
                                      <p:by x="75000" y="75000"/>
                                    </p:animScale>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uiExpand="1" build="allAtOnce"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Multi-level Selection</a:t>
            </a:r>
          </a:p>
        </p:txBody>
      </p:sp>
      <p:sp>
        <p:nvSpPr>
          <p:cNvPr id="3" name="Content Placeholder 2"/>
          <p:cNvSpPr>
            <a:spLocks noGrp="1"/>
          </p:cNvSpPr>
          <p:nvPr>
            <p:ph idx="1"/>
          </p:nvPr>
        </p:nvSpPr>
        <p:spPr/>
        <p:txBody>
          <a:bodyPr/>
          <a:lstStyle/>
          <a:p>
            <a:r>
              <a:rPr lang="en-US" dirty="0"/>
              <a:t>The child selector (&gt;) targets elements that are direct children of a specified parent element in the HTML structure.</a:t>
            </a:r>
          </a:p>
          <a:p>
            <a:endParaRPr lang="en-US" dirty="0"/>
          </a:p>
          <a:p>
            <a:endParaRPr lang="en-US" dirty="0"/>
          </a:p>
          <a:p>
            <a:endParaRPr lang="en-US" dirty="0"/>
          </a:p>
          <a:p>
            <a:endParaRPr lang="en-US" dirty="0"/>
          </a:p>
          <a:p>
            <a:endParaRPr lang="en-US" dirty="0"/>
          </a:p>
          <a:p>
            <a:r>
              <a:rPr lang="en-US" dirty="0"/>
              <a:t>Use Cases:</a:t>
            </a:r>
          </a:p>
          <a:p>
            <a:pPr lvl="1"/>
            <a:r>
              <a:rPr lang="en-US" dirty="0"/>
              <a:t>Formatting list items in navigation menus.</a:t>
            </a:r>
          </a:p>
          <a:p>
            <a:pPr lvl="1"/>
            <a:r>
              <a:rPr lang="en-US" dirty="0"/>
              <a:t>Styling table rows and cells.</a:t>
            </a:r>
          </a:p>
          <a:p>
            <a:pPr lvl="1"/>
            <a:r>
              <a:rPr lang="en-US" dirty="0"/>
              <a:t>Customizing form elements within specific containers.</a:t>
            </a:r>
          </a:p>
        </p:txBody>
      </p:sp>
      <p:sp>
        <p:nvSpPr>
          <p:cNvPr id="4" name="TextBox 3"/>
          <p:cNvSpPr txBox="1"/>
          <p:nvPr/>
        </p:nvSpPr>
        <p:spPr>
          <a:xfrm>
            <a:off x="506136" y="1695908"/>
            <a:ext cx="3810000" cy="1200329"/>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Syntax</a:t>
            </a:r>
            <a:endParaRPr lang="en-US" dirty="0"/>
          </a:p>
          <a:p>
            <a:r>
              <a:rPr lang="en-US" dirty="0" err="1"/>
              <a:t>parentElement</a:t>
            </a:r>
            <a:r>
              <a:rPr lang="en-US" dirty="0"/>
              <a:t> &gt; </a:t>
            </a:r>
            <a:r>
              <a:rPr lang="en-US" dirty="0" err="1"/>
              <a:t>childElement</a:t>
            </a:r>
            <a:r>
              <a:rPr lang="en-US" dirty="0"/>
              <a:t> {</a:t>
            </a:r>
          </a:p>
          <a:p>
            <a:r>
              <a:rPr lang="en-US" dirty="0"/>
              <a:t>    /* CSS styles */</a:t>
            </a:r>
          </a:p>
          <a:p>
            <a:r>
              <a:rPr lang="en-US" dirty="0"/>
              <a:t>}</a:t>
            </a:r>
          </a:p>
        </p:txBody>
      </p:sp>
      <p:sp>
        <p:nvSpPr>
          <p:cNvPr id="5" name="TextBox 4"/>
          <p:cNvSpPr txBox="1"/>
          <p:nvPr/>
        </p:nvSpPr>
        <p:spPr>
          <a:xfrm>
            <a:off x="4773336" y="1695908"/>
            <a:ext cx="4267200" cy="1846659"/>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test.css</a:t>
            </a:r>
            <a:endParaRPr lang="en-US" dirty="0"/>
          </a:p>
          <a:p>
            <a:r>
              <a:rPr lang="en-US" sz="2400" b="1" dirty="0" err="1"/>
              <a:t>ul</a:t>
            </a:r>
            <a:r>
              <a:rPr lang="en-US" sz="2400" b="1" dirty="0"/>
              <a:t> &gt; li {</a:t>
            </a:r>
          </a:p>
          <a:p>
            <a:r>
              <a:rPr lang="en-US" sz="2400" b="1" dirty="0"/>
              <a:t>    color: blue;</a:t>
            </a:r>
          </a:p>
          <a:p>
            <a:r>
              <a:rPr lang="en-US" sz="2400" b="1" dirty="0"/>
              <a:t>    font-weight: bold;</a:t>
            </a:r>
          </a:p>
          <a:p>
            <a:r>
              <a:rPr lang="en-US" sz="2400" b="1" dirty="0"/>
              <a:t>}</a:t>
            </a:r>
            <a:endParaRPr lang="en-US" dirty="0"/>
          </a:p>
        </p:txBody>
      </p:sp>
    </p:spTree>
    <p:extLst>
      <p:ext uri="{BB962C8B-B14F-4D97-AF65-F5344CB8AC3E}">
        <p14:creationId xmlns:p14="http://schemas.microsoft.com/office/powerpoint/2010/main" val="54595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build="allAtOnce"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Property</a:t>
            </a:r>
          </a:p>
        </p:txBody>
      </p:sp>
      <p:sp>
        <p:nvSpPr>
          <p:cNvPr id="3" name="Content Placeholder 2"/>
          <p:cNvSpPr>
            <a:spLocks noGrp="1"/>
          </p:cNvSpPr>
          <p:nvPr>
            <p:ph idx="1"/>
          </p:nvPr>
        </p:nvSpPr>
        <p:spPr/>
        <p:txBody>
          <a:bodyPr/>
          <a:lstStyle/>
          <a:p>
            <a:pPr>
              <a:buNone/>
            </a:pPr>
            <a:endParaRPr lang="en-US" dirty="0"/>
          </a:p>
          <a:p>
            <a:r>
              <a:rPr lang="en-US" dirty="0"/>
              <a:t>Background Color				</a:t>
            </a:r>
            <a:r>
              <a:rPr lang="en-US" sz="2200" dirty="0"/>
              <a:t>(background-color)</a:t>
            </a:r>
          </a:p>
          <a:p>
            <a:r>
              <a:rPr lang="en-US" dirty="0"/>
              <a:t>Background Image				</a:t>
            </a:r>
            <a:r>
              <a:rPr lang="en-US" sz="2200" dirty="0"/>
              <a:t>(background-image)</a:t>
            </a:r>
          </a:p>
          <a:p>
            <a:r>
              <a:rPr lang="en-US" dirty="0"/>
              <a:t>Background Image Repeat			</a:t>
            </a:r>
            <a:r>
              <a:rPr lang="en-US" sz="2200" dirty="0"/>
              <a:t>(background-repeat)</a:t>
            </a:r>
          </a:p>
          <a:p>
            <a:r>
              <a:rPr lang="en-US" dirty="0"/>
              <a:t>Fixed Background Image			</a:t>
            </a:r>
            <a:r>
              <a:rPr lang="en-US" sz="2200" dirty="0"/>
              <a:t>(background-attachment)</a:t>
            </a:r>
          </a:p>
          <a:p>
            <a:r>
              <a:rPr lang="en-US" dirty="0"/>
              <a:t>Background Image Positioning		</a:t>
            </a:r>
            <a:r>
              <a:rPr lang="en-US" sz="2200" dirty="0"/>
              <a:t>(background-position)</a:t>
            </a:r>
          </a:p>
          <a:p>
            <a:endParaRPr lang="en-US" dirty="0"/>
          </a:p>
        </p:txBody>
      </p:sp>
      <p:sp>
        <p:nvSpPr>
          <p:cNvPr id="4" name="TextBox 3"/>
          <p:cNvSpPr txBox="1"/>
          <p:nvPr/>
        </p:nvSpPr>
        <p:spPr>
          <a:xfrm>
            <a:off x="5734397" y="863444"/>
            <a:ext cx="2057400"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IN" dirty="0"/>
              <a:t>Property Name</a:t>
            </a:r>
            <a:endParaRPr lang="en-US" dirty="0"/>
          </a:p>
        </p:txBody>
      </p:sp>
    </p:spTree>
    <p:extLst>
      <p:ext uri="{BB962C8B-B14F-4D97-AF65-F5344CB8AC3E}">
        <p14:creationId xmlns:p14="http://schemas.microsoft.com/office/powerpoint/2010/main" val="576426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Color</a:t>
            </a:r>
          </a:p>
        </p:txBody>
      </p:sp>
      <p:sp>
        <p:nvSpPr>
          <p:cNvPr id="3" name="Content Placeholder 2"/>
          <p:cNvSpPr>
            <a:spLocks noGrp="1"/>
          </p:cNvSpPr>
          <p:nvPr>
            <p:ph idx="1"/>
          </p:nvPr>
        </p:nvSpPr>
        <p:spPr/>
        <p:txBody>
          <a:bodyPr/>
          <a:lstStyle/>
          <a:p>
            <a:pPr hangingPunct="0"/>
            <a:r>
              <a:rPr lang="en-US" dirty="0"/>
              <a:t>The </a:t>
            </a:r>
            <a:r>
              <a:rPr lang="en-US" b="1" dirty="0"/>
              <a:t>background-color</a:t>
            </a:r>
            <a:r>
              <a:rPr lang="en-US" dirty="0"/>
              <a:t> property specifies the background color of an element.</a:t>
            </a:r>
          </a:p>
          <a:p>
            <a:pPr hangingPunct="0"/>
            <a:r>
              <a:rPr lang="en-US" dirty="0"/>
              <a:t>The background color of a page is defined in the body selector:</a:t>
            </a:r>
          </a:p>
          <a:p>
            <a:pPr hangingPunct="0"/>
            <a:r>
              <a:rPr lang="en-US" dirty="0"/>
              <a:t>Below is example of CSS backgrounds</a:t>
            </a:r>
          </a:p>
        </p:txBody>
      </p:sp>
      <p:sp>
        <p:nvSpPr>
          <p:cNvPr id="4" name="TextBox 3"/>
          <p:cNvSpPr txBox="1"/>
          <p:nvPr/>
        </p:nvSpPr>
        <p:spPr>
          <a:xfrm>
            <a:off x="518719" y="2276912"/>
            <a:ext cx="7924800" cy="2031325"/>
          </a:xfrm>
          <a:prstGeom prst="rect">
            <a:avLst/>
          </a:prstGeom>
          <a:noFill/>
          <a:ln>
            <a:solidFill>
              <a:srgbClr val="92D050"/>
            </a:solidFill>
          </a:ln>
        </p:spPr>
        <p:txBody>
          <a:bodyPr wrap="square" rtlCol="0">
            <a:spAutoFit/>
          </a:bodyPr>
          <a:lstStyle/>
          <a:p>
            <a:pPr algn="ctr"/>
            <a:r>
              <a:rPr lang="en-US" b="1" dirty="0">
                <a:solidFill>
                  <a:srgbClr val="FF0000"/>
                </a:solidFill>
              </a:rPr>
              <a:t>test.css</a:t>
            </a:r>
            <a:endParaRPr lang="en-US" dirty="0"/>
          </a:p>
          <a:p>
            <a:r>
              <a:rPr lang="en-US" dirty="0"/>
              <a:t>body</a:t>
            </a:r>
          </a:p>
          <a:p>
            <a:r>
              <a:rPr lang="en-US" dirty="0"/>
              <a:t>{</a:t>
            </a:r>
          </a:p>
          <a:p>
            <a:r>
              <a:rPr lang="en-US" dirty="0"/>
              <a:t>	background-color : red; </a:t>
            </a:r>
          </a:p>
          <a:p>
            <a:r>
              <a:rPr lang="en-US" dirty="0"/>
              <a:t>	background-color : #FF0000;</a:t>
            </a:r>
          </a:p>
          <a:p>
            <a:r>
              <a:rPr lang="en-US" dirty="0"/>
              <a:t>	background-color : </a:t>
            </a:r>
            <a:r>
              <a:rPr lang="en-US" dirty="0" err="1"/>
              <a:t>rgb</a:t>
            </a:r>
            <a:r>
              <a:rPr lang="en-US" dirty="0"/>
              <a:t>(255,0,0);</a:t>
            </a:r>
          </a:p>
          <a:p>
            <a:r>
              <a:rPr lang="en-US" dirty="0"/>
              <a:t>}</a:t>
            </a:r>
          </a:p>
        </p:txBody>
      </p:sp>
      <p:pic>
        <p:nvPicPr>
          <p:cNvPr id="5" name="Picture 2"/>
          <p:cNvPicPr>
            <a:picLocks noChangeAspect="1" noChangeArrowheads="1"/>
          </p:cNvPicPr>
          <p:nvPr/>
        </p:nvPicPr>
        <p:blipFill>
          <a:blip r:embed="rId2" cstate="print"/>
          <a:srcRect/>
          <a:stretch>
            <a:fillRect/>
          </a:stretch>
        </p:blipFill>
        <p:spPr bwMode="auto">
          <a:xfrm>
            <a:off x="5134063" y="2643850"/>
            <a:ext cx="5474414" cy="3077855"/>
          </a:xfrm>
          <a:prstGeom prst="rect">
            <a:avLst/>
          </a:prstGeom>
          <a:noFill/>
          <a:ln w="9525">
            <a:noFill/>
            <a:miter lim="800000"/>
            <a:headEnd/>
            <a:tailEnd/>
          </a:ln>
          <a:effectLst/>
        </p:spPr>
      </p:pic>
    </p:spTree>
    <p:extLst>
      <p:ext uri="{BB962C8B-B14F-4D97-AF65-F5344CB8AC3E}">
        <p14:creationId xmlns:p14="http://schemas.microsoft.com/office/powerpoint/2010/main" val="130996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Image</a:t>
            </a:r>
          </a:p>
        </p:txBody>
      </p:sp>
      <p:sp>
        <p:nvSpPr>
          <p:cNvPr id="3" name="Content Placeholder 2"/>
          <p:cNvSpPr>
            <a:spLocks noGrp="1"/>
          </p:cNvSpPr>
          <p:nvPr>
            <p:ph idx="1"/>
          </p:nvPr>
        </p:nvSpPr>
        <p:spPr/>
        <p:txBody>
          <a:bodyPr/>
          <a:lstStyle/>
          <a:p>
            <a:pPr hangingPunct="0"/>
            <a:r>
              <a:rPr lang="en-US" dirty="0"/>
              <a:t>The </a:t>
            </a:r>
            <a:r>
              <a:rPr lang="en-US" b="1" dirty="0"/>
              <a:t>background-image</a:t>
            </a:r>
            <a:r>
              <a:rPr lang="en-US" dirty="0"/>
              <a:t> property specifies an image to use as the background of an element.</a:t>
            </a:r>
            <a:endParaRPr lang="en-US" sz="3600" dirty="0"/>
          </a:p>
          <a:p>
            <a:r>
              <a:rPr lang="en-US" dirty="0"/>
              <a:t>For Example,</a:t>
            </a:r>
          </a:p>
          <a:p>
            <a:pPr lvl="1">
              <a:buNone/>
            </a:pPr>
            <a:endParaRPr lang="en-US" dirty="0"/>
          </a:p>
          <a:p>
            <a:endParaRPr lang="en-US" dirty="0"/>
          </a:p>
        </p:txBody>
      </p:sp>
      <p:sp>
        <p:nvSpPr>
          <p:cNvPr id="4" name="TextBox 3"/>
          <p:cNvSpPr txBox="1"/>
          <p:nvPr/>
        </p:nvSpPr>
        <p:spPr>
          <a:xfrm>
            <a:off x="510330" y="1781962"/>
            <a:ext cx="7924800" cy="147732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test.css</a:t>
            </a:r>
            <a:endParaRPr lang="en-US" dirty="0"/>
          </a:p>
          <a:p>
            <a:r>
              <a:rPr lang="en-US" dirty="0"/>
              <a:t>body</a:t>
            </a:r>
          </a:p>
          <a:p>
            <a:r>
              <a:rPr lang="en-US" dirty="0"/>
              <a:t>{</a:t>
            </a:r>
          </a:p>
          <a:p>
            <a:r>
              <a:rPr lang="en-US" dirty="0"/>
              <a:t>	background-image : </a:t>
            </a:r>
            <a:r>
              <a:rPr lang="en-US" dirty="0" err="1"/>
              <a:t>url</a:t>
            </a:r>
            <a:r>
              <a:rPr lang="en-US" dirty="0"/>
              <a:t>(‘pathToImage.jpg’);</a:t>
            </a:r>
          </a:p>
          <a:p>
            <a:r>
              <a:rPr lang="en-US" dirty="0"/>
              <a:t>}</a:t>
            </a:r>
          </a:p>
        </p:txBody>
      </p:sp>
      <p:pic>
        <p:nvPicPr>
          <p:cNvPr id="5" name="Picture 3" descr="C:\Users\admin\Desktop\UnderWaterCable.png"/>
          <p:cNvPicPr>
            <a:picLocks noChangeAspect="1" noChangeArrowheads="1"/>
          </p:cNvPicPr>
          <p:nvPr/>
        </p:nvPicPr>
        <p:blipFill>
          <a:blip r:embed="rId2" cstate="print"/>
          <a:srcRect/>
          <a:stretch>
            <a:fillRect/>
          </a:stretch>
        </p:blipFill>
        <p:spPr bwMode="auto">
          <a:xfrm>
            <a:off x="8954316" y="1749101"/>
            <a:ext cx="2944813" cy="1543050"/>
          </a:xfrm>
          <a:prstGeom prst="rect">
            <a:avLst/>
          </a:prstGeom>
          <a:noFill/>
        </p:spPr>
      </p:pic>
      <p:pic>
        <p:nvPicPr>
          <p:cNvPr id="6" name="Picture 2"/>
          <p:cNvPicPr>
            <a:picLocks noChangeAspect="1" noChangeArrowheads="1"/>
          </p:cNvPicPr>
          <p:nvPr/>
        </p:nvPicPr>
        <p:blipFill>
          <a:blip r:embed="rId3" cstate="print"/>
          <a:srcRect/>
          <a:stretch>
            <a:fillRect/>
          </a:stretch>
        </p:blipFill>
        <p:spPr bwMode="auto">
          <a:xfrm>
            <a:off x="2666767" y="3038903"/>
            <a:ext cx="5943600" cy="3341644"/>
          </a:xfrm>
          <a:prstGeom prst="rect">
            <a:avLst/>
          </a:prstGeom>
          <a:noFill/>
          <a:ln w="9525">
            <a:noFill/>
            <a:miter lim="800000"/>
            <a:headEnd/>
            <a:tailEnd/>
          </a:ln>
          <a:effectLst/>
        </p:spPr>
      </p:pic>
    </p:spTree>
    <p:extLst>
      <p:ext uri="{BB962C8B-B14F-4D97-AF65-F5344CB8AC3E}">
        <p14:creationId xmlns:p14="http://schemas.microsoft.com/office/powerpoint/2010/main" val="2454770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nodeType="clickEffect">
                                  <p:stCondLst>
                                    <p:cond delay="0"/>
                                  </p:stCondLst>
                                  <p:childTnLst>
                                    <p:animEffect transition="out" filter="blinds(horizontal)">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Image Repeat</a:t>
            </a:r>
          </a:p>
        </p:txBody>
      </p:sp>
      <p:sp>
        <p:nvSpPr>
          <p:cNvPr id="3" name="Content Placeholder 2"/>
          <p:cNvSpPr>
            <a:spLocks noGrp="1"/>
          </p:cNvSpPr>
          <p:nvPr>
            <p:ph idx="1"/>
          </p:nvPr>
        </p:nvSpPr>
        <p:spPr/>
        <p:txBody>
          <a:bodyPr/>
          <a:lstStyle/>
          <a:p>
            <a:pPr hangingPunct="0"/>
            <a:r>
              <a:rPr lang="en-US" dirty="0"/>
              <a:t>You can have a background image repeat vertically (y-axis), horizontally (x-axis), in both directions, or in neither direction. </a:t>
            </a:r>
          </a:p>
          <a:p>
            <a:endParaRPr lang="en-US" dirty="0"/>
          </a:p>
          <a:p>
            <a:endParaRPr lang="en-US" dirty="0"/>
          </a:p>
        </p:txBody>
      </p:sp>
      <p:sp>
        <p:nvSpPr>
          <p:cNvPr id="4" name="TextBox 3"/>
          <p:cNvSpPr txBox="1"/>
          <p:nvPr/>
        </p:nvSpPr>
        <p:spPr>
          <a:xfrm>
            <a:off x="508233" y="1628862"/>
            <a:ext cx="7924800" cy="2585323"/>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test.css</a:t>
            </a:r>
            <a:endParaRPr lang="en-US" dirty="0"/>
          </a:p>
          <a:p>
            <a:r>
              <a:rPr lang="en-US" dirty="0"/>
              <a:t>body</a:t>
            </a:r>
          </a:p>
          <a:p>
            <a:r>
              <a:rPr lang="en-US" dirty="0"/>
              <a:t>{</a:t>
            </a:r>
          </a:p>
          <a:p>
            <a:r>
              <a:rPr lang="en-US" dirty="0"/>
              <a:t>	background-image : </a:t>
            </a:r>
            <a:r>
              <a:rPr lang="en-US" dirty="0" err="1"/>
              <a:t>url</a:t>
            </a:r>
            <a:r>
              <a:rPr lang="en-US" dirty="0"/>
              <a:t>(‘pathToImage.jpg’);</a:t>
            </a:r>
          </a:p>
          <a:p>
            <a:r>
              <a:rPr lang="en-US" dirty="0"/>
              <a:t>	background-repeat : repeat; </a:t>
            </a:r>
          </a:p>
          <a:p>
            <a:r>
              <a:rPr lang="en-US" dirty="0"/>
              <a:t>	 background-repeat : repeat-x;</a:t>
            </a:r>
          </a:p>
          <a:p>
            <a:r>
              <a:rPr lang="en-US" dirty="0"/>
              <a:t>	background-repeat : repeat-y;</a:t>
            </a:r>
          </a:p>
          <a:p>
            <a:r>
              <a:rPr lang="en-US" dirty="0"/>
              <a:t>	background-repeat : no-repeat;</a:t>
            </a:r>
          </a:p>
          <a:p>
            <a:r>
              <a:rPr lang="en-US" dirty="0"/>
              <a:t>}</a:t>
            </a:r>
          </a:p>
        </p:txBody>
      </p:sp>
      <p:pic>
        <p:nvPicPr>
          <p:cNvPr id="5" name="Picture 2"/>
          <p:cNvPicPr>
            <a:picLocks noChangeAspect="1" noChangeArrowheads="1"/>
          </p:cNvPicPr>
          <p:nvPr/>
        </p:nvPicPr>
        <p:blipFill>
          <a:blip r:embed="rId2" cstate="print"/>
          <a:srcRect/>
          <a:stretch>
            <a:fillRect/>
          </a:stretch>
        </p:blipFill>
        <p:spPr bwMode="auto">
          <a:xfrm>
            <a:off x="5456558" y="1628863"/>
            <a:ext cx="6682140" cy="3756870"/>
          </a:xfrm>
          <a:prstGeom prst="rect">
            <a:avLst/>
          </a:prstGeom>
          <a:noFill/>
          <a:ln w="9525">
            <a:noFill/>
            <a:miter lim="800000"/>
            <a:headEnd/>
            <a:tailEnd/>
          </a:ln>
          <a:effectLst/>
        </p:spPr>
      </p:pic>
      <p:pic>
        <p:nvPicPr>
          <p:cNvPr id="6" name="Picture 3"/>
          <p:cNvPicPr>
            <a:picLocks noChangeAspect="1" noChangeArrowheads="1"/>
          </p:cNvPicPr>
          <p:nvPr/>
        </p:nvPicPr>
        <p:blipFill>
          <a:blip r:embed="rId3" cstate="print"/>
          <a:srcRect/>
          <a:stretch>
            <a:fillRect/>
          </a:stretch>
        </p:blipFill>
        <p:spPr bwMode="auto">
          <a:xfrm>
            <a:off x="5456553" y="1628862"/>
            <a:ext cx="6682145" cy="3756872"/>
          </a:xfrm>
          <a:prstGeom prst="rect">
            <a:avLst/>
          </a:prstGeom>
          <a:noFill/>
          <a:ln w="9525">
            <a:noFill/>
            <a:miter lim="800000"/>
            <a:headEnd/>
            <a:tailEnd/>
          </a:ln>
          <a:effectLst/>
        </p:spPr>
      </p:pic>
      <p:pic>
        <p:nvPicPr>
          <p:cNvPr id="7" name="Picture 4"/>
          <p:cNvPicPr>
            <a:picLocks noChangeAspect="1" noChangeArrowheads="1"/>
          </p:cNvPicPr>
          <p:nvPr/>
        </p:nvPicPr>
        <p:blipFill>
          <a:blip r:embed="rId4" cstate="print"/>
          <a:srcRect/>
          <a:stretch>
            <a:fillRect/>
          </a:stretch>
        </p:blipFill>
        <p:spPr bwMode="auto">
          <a:xfrm>
            <a:off x="5456552" y="1628861"/>
            <a:ext cx="6682145" cy="3756872"/>
          </a:xfrm>
          <a:prstGeom prst="rect">
            <a:avLst/>
          </a:prstGeom>
          <a:noFill/>
          <a:ln w="9525">
            <a:noFill/>
            <a:miter lim="800000"/>
            <a:headEnd/>
            <a:tailEnd/>
          </a:ln>
          <a:effectLst/>
        </p:spPr>
      </p:pic>
    </p:spTree>
    <p:extLst>
      <p:ext uri="{BB962C8B-B14F-4D97-AF65-F5344CB8AC3E}">
        <p14:creationId xmlns:p14="http://schemas.microsoft.com/office/powerpoint/2010/main" val="1557584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nodeType="clickEffect">
                                  <p:stCondLst>
                                    <p:cond delay="0"/>
                                  </p:stCondLst>
                                  <p:childTnLst>
                                    <p:animEffect transition="out" filter="blinds(horizontal)">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nodeType="clickEffect">
                                  <p:stCondLst>
                                    <p:cond delay="0"/>
                                  </p:stCondLst>
                                  <p:childTnLst>
                                    <p:animEffect transition="out" filter="blinds(horizontal)">
                                      <p:cBhvr>
                                        <p:cTn id="27" dur="500"/>
                                        <p:tgtEl>
                                          <p:spTgt spid="6"/>
                                        </p:tgtEl>
                                      </p:cBhvr>
                                    </p:animEffect>
                                    <p:set>
                                      <p:cBhvr>
                                        <p:cTn id="28" dur="1" fill="hold">
                                          <p:stCondLst>
                                            <p:cond delay="499"/>
                                          </p:stCondLst>
                                        </p:cTn>
                                        <p:tgtEl>
                                          <p:spTgt spid="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Fixed Background Image</a:t>
            </a:r>
          </a:p>
        </p:txBody>
      </p:sp>
      <p:sp>
        <p:nvSpPr>
          <p:cNvPr id="3" name="Content Placeholder 2"/>
          <p:cNvSpPr>
            <a:spLocks noGrp="1"/>
          </p:cNvSpPr>
          <p:nvPr>
            <p:ph idx="1"/>
          </p:nvPr>
        </p:nvSpPr>
        <p:spPr/>
        <p:txBody>
          <a:bodyPr/>
          <a:lstStyle/>
          <a:p>
            <a:pPr hangingPunct="0"/>
            <a:r>
              <a:rPr lang="en-US" dirty="0"/>
              <a:t>The background-attachment property sets whether a background image is fixed or scrolls with the rest of the page.</a:t>
            </a:r>
          </a:p>
          <a:p>
            <a:pPr hangingPunct="0"/>
            <a:r>
              <a:rPr lang="en-US" dirty="0"/>
              <a:t>For Example,</a:t>
            </a:r>
          </a:p>
          <a:p>
            <a:pPr hangingPunct="0"/>
            <a:endParaRPr lang="en-US" dirty="0"/>
          </a:p>
          <a:p>
            <a:endParaRPr lang="en-US" dirty="0"/>
          </a:p>
        </p:txBody>
      </p:sp>
      <p:sp>
        <p:nvSpPr>
          <p:cNvPr id="4" name="TextBox 3"/>
          <p:cNvSpPr txBox="1"/>
          <p:nvPr/>
        </p:nvSpPr>
        <p:spPr>
          <a:xfrm>
            <a:off x="499844" y="2095151"/>
            <a:ext cx="7924800" cy="2031325"/>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test.css</a:t>
            </a:r>
            <a:endParaRPr lang="en-US" dirty="0"/>
          </a:p>
          <a:p>
            <a:r>
              <a:rPr lang="en-US" dirty="0"/>
              <a:t>body</a:t>
            </a:r>
          </a:p>
          <a:p>
            <a:r>
              <a:rPr lang="en-US" dirty="0"/>
              <a:t>{</a:t>
            </a:r>
          </a:p>
          <a:p>
            <a:r>
              <a:rPr lang="en-US" dirty="0"/>
              <a:t>	background-image : </a:t>
            </a:r>
            <a:r>
              <a:rPr lang="en-US" dirty="0" err="1"/>
              <a:t>url</a:t>
            </a:r>
            <a:r>
              <a:rPr lang="en-US" dirty="0"/>
              <a:t>(‘pathToImage.jpg’);</a:t>
            </a:r>
          </a:p>
          <a:p>
            <a:r>
              <a:rPr lang="en-US" dirty="0"/>
              <a:t>	background-repeat : no-repeat;</a:t>
            </a:r>
          </a:p>
          <a:p>
            <a:r>
              <a:rPr lang="en-US" dirty="0"/>
              <a:t>	background-attachment : fixed;</a:t>
            </a:r>
          </a:p>
          <a:p>
            <a:r>
              <a:rPr lang="en-US" dirty="0"/>
              <a:t>}</a:t>
            </a:r>
          </a:p>
        </p:txBody>
      </p:sp>
    </p:spTree>
    <p:extLst>
      <p:ext uri="{BB962C8B-B14F-4D97-AF65-F5344CB8AC3E}">
        <p14:creationId xmlns:p14="http://schemas.microsoft.com/office/powerpoint/2010/main" val="3437227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Web Design Issues</a:t>
            </a:r>
            <a:endParaRPr lang="en-US" dirty="0"/>
          </a:p>
        </p:txBody>
      </p:sp>
      <p:sp>
        <p:nvSpPr>
          <p:cNvPr id="3" name="Content Placeholder 2"/>
          <p:cNvSpPr>
            <a:spLocks noGrp="1"/>
          </p:cNvSpPr>
          <p:nvPr>
            <p:ph idx="1"/>
          </p:nvPr>
        </p:nvSpPr>
        <p:spPr/>
        <p:txBody>
          <a:bodyPr/>
          <a:lstStyle/>
          <a:p>
            <a:pPr marL="457200" indent="-457200">
              <a:buFont typeface="+mj-lt"/>
              <a:buAutoNum type="alphaUcPeriod"/>
            </a:pPr>
            <a:r>
              <a:rPr lang="en-US" dirty="0"/>
              <a:t>Browser &amp; Operating Systems</a:t>
            </a:r>
          </a:p>
          <a:p>
            <a:pPr marL="457200" indent="-457200">
              <a:buFont typeface="+mj-lt"/>
              <a:buAutoNum type="alphaUcPeriod"/>
            </a:pPr>
            <a:r>
              <a:rPr lang="en-US" dirty="0"/>
              <a:t>Bandwidth and Cache</a:t>
            </a:r>
          </a:p>
          <a:p>
            <a:pPr marL="457200" indent="-457200">
              <a:buFont typeface="+mj-lt"/>
              <a:buAutoNum type="alphaUcPeriod"/>
            </a:pPr>
            <a:r>
              <a:rPr lang="en-US" dirty="0"/>
              <a:t>Display Resolution</a:t>
            </a:r>
          </a:p>
          <a:p>
            <a:pPr marL="457200" indent="-457200">
              <a:buFont typeface="+mj-lt"/>
              <a:buAutoNum type="alphaUcPeriod"/>
            </a:pPr>
            <a:r>
              <a:rPr lang="en-US" dirty="0"/>
              <a:t>Look &amp; Feel</a:t>
            </a:r>
          </a:p>
          <a:p>
            <a:pPr marL="457200" indent="-457200">
              <a:buFont typeface="+mj-lt"/>
              <a:buAutoNum type="alphaUcPeriod"/>
            </a:pPr>
            <a:r>
              <a:rPr lang="en-US" dirty="0"/>
              <a:t>Page Layout and Linking</a:t>
            </a:r>
          </a:p>
          <a:p>
            <a:pPr marL="457200" indent="-457200">
              <a:buFont typeface="+mj-lt"/>
              <a:buAutoNum type="alphaUcPeriod"/>
            </a:pPr>
            <a:r>
              <a:rPr lang="en-US" dirty="0"/>
              <a:t>Locating Information</a:t>
            </a:r>
          </a:p>
          <a:p>
            <a:pPr marL="457200" indent="-457200">
              <a:buFont typeface="+mj-lt"/>
              <a:buAutoNum type="alphaUcPeriod"/>
            </a:pPr>
            <a:r>
              <a:rPr lang="en-US" dirty="0"/>
              <a:t>Making Design user-Centric</a:t>
            </a:r>
          </a:p>
          <a:p>
            <a:pPr marL="457200" indent="-457200">
              <a:buFont typeface="+mj-lt"/>
              <a:buAutoNum type="alphaUcPeriod"/>
            </a:pPr>
            <a:r>
              <a:rPr lang="en-US" dirty="0"/>
              <a:t>Sitemap</a:t>
            </a:r>
          </a:p>
        </p:txBody>
      </p:sp>
    </p:spTree>
    <p:extLst>
      <p:ext uri="{BB962C8B-B14F-4D97-AF65-F5344CB8AC3E}">
        <p14:creationId xmlns:p14="http://schemas.microsoft.com/office/powerpoint/2010/main" val="1684662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Image Positioning </a:t>
            </a:r>
          </a:p>
        </p:txBody>
      </p:sp>
      <p:sp>
        <p:nvSpPr>
          <p:cNvPr id="3" name="Content Placeholder 2"/>
          <p:cNvSpPr>
            <a:spLocks noGrp="1"/>
          </p:cNvSpPr>
          <p:nvPr>
            <p:ph idx="1"/>
          </p:nvPr>
        </p:nvSpPr>
        <p:spPr/>
        <p:txBody>
          <a:bodyPr/>
          <a:lstStyle/>
          <a:p>
            <a:pPr lvl="0"/>
            <a:r>
              <a:rPr lang="en-US" dirty="0">
                <a:ea typeface="Times New Roman" panose="02020603050405020304" pitchFamily="18" charset="0"/>
                <a:cs typeface="Times New Roman" panose="02020603050405020304" pitchFamily="18" charset="0"/>
              </a:rPr>
              <a:t>The </a:t>
            </a:r>
            <a:r>
              <a:rPr lang="en-US" b="1" dirty="0">
                <a:ea typeface="Times New Roman" panose="02020603050405020304" pitchFamily="18" charset="0"/>
                <a:cs typeface="Times New Roman" panose="02020603050405020304" pitchFamily="18" charset="0"/>
              </a:rPr>
              <a:t>background-position</a:t>
            </a:r>
            <a:r>
              <a:rPr lang="en-US" dirty="0">
                <a:ea typeface="Times New Roman" panose="02020603050405020304" pitchFamily="18" charset="0"/>
                <a:cs typeface="Times New Roman" panose="02020603050405020304" pitchFamily="18" charset="0"/>
              </a:rPr>
              <a:t> property sets the starting position of a background image.</a:t>
            </a:r>
          </a:p>
          <a:p>
            <a:endParaRPr lang="en-US" dirty="0"/>
          </a:p>
        </p:txBody>
      </p:sp>
      <p:sp>
        <p:nvSpPr>
          <p:cNvPr id="4" name="TextBox 3"/>
          <p:cNvSpPr txBox="1"/>
          <p:nvPr/>
        </p:nvSpPr>
        <p:spPr>
          <a:xfrm>
            <a:off x="533400" y="1366591"/>
            <a:ext cx="7924800" cy="2585323"/>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test.css</a:t>
            </a:r>
            <a:endParaRPr lang="en-US" dirty="0"/>
          </a:p>
          <a:p>
            <a:r>
              <a:rPr lang="en-US" dirty="0"/>
              <a:t>body</a:t>
            </a:r>
          </a:p>
          <a:p>
            <a:r>
              <a:rPr lang="en-US" dirty="0"/>
              <a:t>{</a:t>
            </a:r>
          </a:p>
          <a:p>
            <a:r>
              <a:rPr lang="en-US" dirty="0"/>
              <a:t>	background-image : </a:t>
            </a:r>
            <a:r>
              <a:rPr lang="en-US" dirty="0" err="1"/>
              <a:t>url</a:t>
            </a:r>
            <a:r>
              <a:rPr lang="en-US" dirty="0"/>
              <a:t>(‘pathToImage.jpg’);</a:t>
            </a:r>
          </a:p>
          <a:p>
            <a:r>
              <a:rPr lang="en-US" dirty="0"/>
              <a:t>	background-repeat : no-repeat;</a:t>
            </a:r>
          </a:p>
          <a:p>
            <a:r>
              <a:rPr lang="en-US" dirty="0"/>
              <a:t>	background-position: 20px 10px;</a:t>
            </a:r>
          </a:p>
          <a:p>
            <a:r>
              <a:rPr lang="en-US" dirty="0"/>
              <a:t>	background-position: 30%30%;</a:t>
            </a:r>
          </a:p>
          <a:p>
            <a:r>
              <a:rPr lang="en-US" dirty="0"/>
              <a:t>	background-position: top center;</a:t>
            </a:r>
          </a:p>
          <a:p>
            <a:r>
              <a:rPr lang="en-US" dirty="0"/>
              <a:t>}</a:t>
            </a:r>
          </a:p>
        </p:txBody>
      </p:sp>
      <p:pic>
        <p:nvPicPr>
          <p:cNvPr id="5" name="Picture 2"/>
          <p:cNvPicPr>
            <a:picLocks noChangeAspect="1" noChangeArrowheads="1"/>
          </p:cNvPicPr>
          <p:nvPr/>
        </p:nvPicPr>
        <p:blipFill>
          <a:blip r:embed="rId2" cstate="print"/>
          <a:srcRect/>
          <a:stretch>
            <a:fillRect/>
          </a:stretch>
        </p:blipFill>
        <p:spPr bwMode="auto">
          <a:xfrm>
            <a:off x="5677079" y="1587270"/>
            <a:ext cx="6498455" cy="3653597"/>
          </a:xfrm>
          <a:prstGeom prst="rect">
            <a:avLst/>
          </a:prstGeom>
          <a:noFill/>
          <a:ln w="9525">
            <a:noFill/>
            <a:miter lim="800000"/>
            <a:headEnd/>
            <a:tailEnd/>
          </a:ln>
          <a:effectLst/>
        </p:spPr>
      </p:pic>
    </p:spTree>
    <p:extLst>
      <p:ext uri="{BB962C8B-B14F-4D97-AF65-F5344CB8AC3E}">
        <p14:creationId xmlns:p14="http://schemas.microsoft.com/office/powerpoint/2010/main" val="3391950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Font</a:t>
            </a:r>
          </a:p>
        </p:txBody>
      </p:sp>
      <p:sp>
        <p:nvSpPr>
          <p:cNvPr id="3" name="Content Placeholder 2"/>
          <p:cNvSpPr>
            <a:spLocks noGrp="1"/>
          </p:cNvSpPr>
          <p:nvPr>
            <p:ph idx="1"/>
          </p:nvPr>
        </p:nvSpPr>
        <p:spPr/>
        <p:txBody>
          <a:bodyPr/>
          <a:lstStyle/>
          <a:p>
            <a:pPr lvl="0"/>
            <a:r>
              <a:rPr lang="en-US" dirty="0"/>
              <a:t>CSS font properties define the font family, boldness, size, and the style of a text.</a:t>
            </a:r>
          </a:p>
          <a:p>
            <a:pPr lvl="0"/>
            <a:endParaRPr lang="en-US" dirty="0"/>
          </a:p>
          <a:p>
            <a:pPr marL="914400" lvl="1" indent="-457200">
              <a:buFont typeface="+mj-lt"/>
              <a:buAutoNum type="arabicPeriod"/>
            </a:pPr>
            <a:r>
              <a:rPr lang="en-US" sz="2200" dirty="0"/>
              <a:t>Font Color		(color)</a:t>
            </a:r>
          </a:p>
          <a:p>
            <a:pPr marL="914400" lvl="1" indent="-457200">
              <a:buFont typeface="+mj-lt"/>
              <a:buAutoNum type="arabicPeriod"/>
            </a:pPr>
            <a:r>
              <a:rPr lang="en-US" sz="2200" dirty="0"/>
              <a:t>Font Family		(font-family)</a:t>
            </a:r>
          </a:p>
          <a:p>
            <a:pPr marL="914400" lvl="1" indent="-457200">
              <a:buFont typeface="+mj-lt"/>
              <a:buAutoNum type="arabicPeriod"/>
            </a:pPr>
            <a:r>
              <a:rPr lang="en-US" sz="2200" dirty="0"/>
              <a:t>Font Size		(font-size)</a:t>
            </a:r>
          </a:p>
          <a:p>
            <a:pPr marL="914400" lvl="1" indent="-457200">
              <a:buFont typeface="+mj-lt"/>
              <a:buAutoNum type="arabicPeriod"/>
            </a:pPr>
            <a:r>
              <a:rPr lang="en-US" sz="2200" dirty="0"/>
              <a:t>Font Style		(font-style)</a:t>
            </a:r>
          </a:p>
          <a:p>
            <a:pPr marL="914400" lvl="1" indent="-457200">
              <a:buFont typeface="+mj-lt"/>
              <a:buAutoNum type="arabicPeriod"/>
            </a:pPr>
            <a:r>
              <a:rPr lang="en-US" sz="2200" dirty="0"/>
              <a:t>Font Weight		(font-weight)</a:t>
            </a:r>
          </a:p>
          <a:p>
            <a:pPr marL="914400" lvl="1" indent="-457200">
              <a:buFont typeface="+mj-lt"/>
              <a:buAutoNum type="arabicPeriod"/>
            </a:pPr>
            <a:r>
              <a:rPr lang="en-US" sz="2200" dirty="0"/>
              <a:t>Font Variant		(font-variant)</a:t>
            </a:r>
          </a:p>
          <a:p>
            <a:endParaRPr lang="en-US" dirty="0"/>
          </a:p>
        </p:txBody>
      </p:sp>
      <p:sp>
        <p:nvSpPr>
          <p:cNvPr id="4" name="TextBox 3"/>
          <p:cNvSpPr txBox="1"/>
          <p:nvPr/>
        </p:nvSpPr>
        <p:spPr>
          <a:xfrm>
            <a:off x="3873731" y="1273233"/>
            <a:ext cx="2057400"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IN" dirty="0"/>
              <a:t>Property Name</a:t>
            </a:r>
            <a:endParaRPr lang="en-US" dirty="0"/>
          </a:p>
        </p:txBody>
      </p:sp>
    </p:spTree>
    <p:extLst>
      <p:ext uri="{BB962C8B-B14F-4D97-AF65-F5344CB8AC3E}">
        <p14:creationId xmlns:p14="http://schemas.microsoft.com/office/powerpoint/2010/main" val="29859668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Font (Cont.)</a:t>
            </a:r>
          </a:p>
        </p:txBody>
      </p:sp>
      <p:sp>
        <p:nvSpPr>
          <p:cNvPr id="3" name="Content Placeholder 2"/>
          <p:cNvSpPr>
            <a:spLocks noGrp="1"/>
          </p:cNvSpPr>
          <p:nvPr>
            <p:ph idx="1"/>
          </p:nvPr>
        </p:nvSpPr>
        <p:spPr/>
        <p:txBody>
          <a:bodyPr/>
          <a:lstStyle/>
          <a:p>
            <a:pPr lvl="0"/>
            <a:r>
              <a:rPr lang="en-US" b="1" dirty="0"/>
              <a:t>Font Color</a:t>
            </a:r>
          </a:p>
          <a:p>
            <a:pPr lvl="1" hangingPunct="0"/>
            <a:r>
              <a:rPr lang="en-US" dirty="0"/>
              <a:t>Set the text-color for different elements</a:t>
            </a:r>
          </a:p>
          <a:p>
            <a:pPr lvl="1" hangingPunct="0"/>
            <a:endParaRPr lang="en-US" dirty="0"/>
          </a:p>
          <a:p>
            <a:pPr lvl="0"/>
            <a:r>
              <a:rPr lang="en-US" b="1" dirty="0"/>
              <a:t>Font Family</a:t>
            </a:r>
          </a:p>
          <a:p>
            <a:pPr lvl="1"/>
            <a:r>
              <a:rPr lang="en-US" dirty="0"/>
              <a:t>The font family of a text is set with the font-family property.</a:t>
            </a:r>
          </a:p>
          <a:p>
            <a:pPr marL="457200" lvl="1" indent="0">
              <a:buNone/>
            </a:pPr>
            <a:endParaRPr lang="en-US" dirty="0"/>
          </a:p>
          <a:p>
            <a:pPr lvl="0"/>
            <a:r>
              <a:rPr lang="en-US" b="1" dirty="0"/>
              <a:t>Font Size</a:t>
            </a:r>
          </a:p>
          <a:p>
            <a:pPr lvl="1"/>
            <a:r>
              <a:rPr lang="en-US" dirty="0"/>
              <a:t>The font-size property sets the size of the text.</a:t>
            </a:r>
          </a:p>
          <a:p>
            <a:pPr lvl="2"/>
            <a:r>
              <a:rPr lang="en-US" dirty="0"/>
              <a:t>font-size : 120%</a:t>
            </a:r>
          </a:p>
          <a:p>
            <a:pPr lvl="2"/>
            <a:r>
              <a:rPr lang="en-US" dirty="0"/>
              <a:t>font-size : 10px;</a:t>
            </a:r>
          </a:p>
          <a:p>
            <a:pPr lvl="2"/>
            <a:r>
              <a:rPr lang="en-US" dirty="0"/>
              <a:t>font-size : x-large;</a:t>
            </a:r>
          </a:p>
          <a:p>
            <a:endParaRPr lang="en-US" dirty="0"/>
          </a:p>
        </p:txBody>
      </p:sp>
      <p:sp>
        <p:nvSpPr>
          <p:cNvPr id="4" name="TextBox 3"/>
          <p:cNvSpPr txBox="1"/>
          <p:nvPr/>
        </p:nvSpPr>
        <p:spPr>
          <a:xfrm>
            <a:off x="8119145" y="727357"/>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color : red; </a:t>
            </a:r>
          </a:p>
          <a:p>
            <a:r>
              <a:rPr lang="en-US" dirty="0"/>
              <a:t>}</a:t>
            </a:r>
          </a:p>
        </p:txBody>
      </p:sp>
      <p:sp>
        <p:nvSpPr>
          <p:cNvPr id="5" name="TextBox 4"/>
          <p:cNvSpPr txBox="1"/>
          <p:nvPr/>
        </p:nvSpPr>
        <p:spPr>
          <a:xfrm>
            <a:off x="8119145" y="1691929"/>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font-family : </a:t>
            </a:r>
            <a:r>
              <a:rPr lang="en-US" i="1" dirty="0"/>
              <a:t>sans-serif;</a:t>
            </a:r>
            <a:endParaRPr lang="en-US" dirty="0"/>
          </a:p>
          <a:p>
            <a:r>
              <a:rPr lang="en-US" dirty="0"/>
              <a:t>}</a:t>
            </a:r>
          </a:p>
        </p:txBody>
      </p:sp>
      <p:sp>
        <p:nvSpPr>
          <p:cNvPr id="6" name="TextBox 5"/>
          <p:cNvSpPr txBox="1"/>
          <p:nvPr/>
        </p:nvSpPr>
        <p:spPr>
          <a:xfrm>
            <a:off x="8119145" y="2687974"/>
            <a:ext cx="3505200" cy="3693319"/>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font-size: 120%;</a:t>
            </a:r>
          </a:p>
          <a:p>
            <a:r>
              <a:rPr lang="en-US" dirty="0"/>
              <a:t>	</a:t>
            </a:r>
            <a:r>
              <a:rPr lang="fr-FR" dirty="0"/>
              <a:t>font-size : 10px;</a:t>
            </a:r>
          </a:p>
          <a:p>
            <a:pPr lvl="2"/>
            <a:r>
              <a:rPr lang="fr-FR" dirty="0"/>
              <a:t>font-size : </a:t>
            </a:r>
            <a:r>
              <a:rPr lang="fr-FR" dirty="0" err="1"/>
              <a:t>small</a:t>
            </a:r>
            <a:r>
              <a:rPr lang="fr-FR" dirty="0"/>
              <a:t>;</a:t>
            </a:r>
          </a:p>
          <a:p>
            <a:r>
              <a:rPr lang="en-US" dirty="0"/>
              <a:t>	font-size : smaller;</a:t>
            </a:r>
          </a:p>
          <a:p>
            <a:r>
              <a:rPr lang="en-US" dirty="0"/>
              <a:t>	</a:t>
            </a:r>
            <a:r>
              <a:rPr lang="fr-FR" dirty="0"/>
              <a:t>font-size : x-</a:t>
            </a:r>
            <a:r>
              <a:rPr lang="fr-FR" dirty="0" err="1"/>
              <a:t>small</a:t>
            </a:r>
            <a:r>
              <a:rPr lang="fr-FR" dirty="0"/>
              <a:t>;</a:t>
            </a:r>
          </a:p>
          <a:p>
            <a:pPr lvl="2"/>
            <a:r>
              <a:rPr lang="fr-FR" dirty="0"/>
              <a:t>font-size : xx-</a:t>
            </a:r>
            <a:r>
              <a:rPr lang="fr-FR" dirty="0" err="1"/>
              <a:t>small</a:t>
            </a:r>
            <a:r>
              <a:rPr lang="fr-FR" dirty="0"/>
              <a:t>;</a:t>
            </a:r>
          </a:p>
          <a:p>
            <a:pPr lvl="2"/>
            <a:r>
              <a:rPr lang="fr-FR" dirty="0"/>
              <a:t>font-size : large;</a:t>
            </a:r>
          </a:p>
          <a:p>
            <a:pPr lvl="2"/>
            <a:r>
              <a:rPr lang="fr-FR" dirty="0"/>
              <a:t>font-size : </a:t>
            </a:r>
            <a:r>
              <a:rPr lang="fr-FR" dirty="0" err="1"/>
              <a:t>larger</a:t>
            </a:r>
            <a:r>
              <a:rPr lang="fr-FR" dirty="0"/>
              <a:t>;</a:t>
            </a:r>
          </a:p>
          <a:p>
            <a:pPr lvl="2"/>
            <a:r>
              <a:rPr lang="fr-FR" dirty="0"/>
              <a:t>font-size : x-large;</a:t>
            </a:r>
          </a:p>
          <a:p>
            <a:pPr lvl="2"/>
            <a:r>
              <a:rPr lang="fr-FR" dirty="0"/>
              <a:t>font-size : xx-large;</a:t>
            </a:r>
          </a:p>
          <a:p>
            <a:pPr lvl="2"/>
            <a:r>
              <a:rPr lang="fr-FR" dirty="0"/>
              <a:t>font-size : medium;</a:t>
            </a:r>
            <a:endParaRPr lang="en-US" dirty="0"/>
          </a:p>
          <a:p>
            <a:r>
              <a:rPr lang="en-US" dirty="0"/>
              <a:t>}</a:t>
            </a:r>
          </a:p>
        </p:txBody>
      </p:sp>
    </p:spTree>
    <p:extLst>
      <p:ext uri="{BB962C8B-B14F-4D97-AF65-F5344CB8AC3E}">
        <p14:creationId xmlns:p14="http://schemas.microsoft.com/office/powerpoint/2010/main" val="559195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uiExpand="1" animBg="1"/>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Font (Cont.)</a:t>
            </a:r>
          </a:p>
        </p:txBody>
      </p:sp>
      <p:sp>
        <p:nvSpPr>
          <p:cNvPr id="3" name="Content Placeholder 2"/>
          <p:cNvSpPr>
            <a:spLocks noGrp="1"/>
          </p:cNvSpPr>
          <p:nvPr>
            <p:ph idx="1"/>
          </p:nvPr>
        </p:nvSpPr>
        <p:spPr>
          <a:xfrm>
            <a:off x="131181" y="863444"/>
            <a:ext cx="7913862" cy="5590565"/>
          </a:xfrm>
        </p:spPr>
        <p:txBody>
          <a:bodyPr/>
          <a:lstStyle/>
          <a:p>
            <a:pPr lvl="0"/>
            <a:r>
              <a:rPr lang="en-US" b="1" dirty="0"/>
              <a:t>Font Style</a:t>
            </a:r>
          </a:p>
          <a:p>
            <a:pPr lvl="1" hangingPunct="0"/>
            <a:r>
              <a:rPr lang="en-US" dirty="0"/>
              <a:t>The font-style property is mostly used to specify italic text.</a:t>
            </a:r>
          </a:p>
          <a:p>
            <a:pPr lvl="1" hangingPunct="0"/>
            <a:endParaRPr lang="en-US" dirty="0"/>
          </a:p>
          <a:p>
            <a:pPr lvl="0"/>
            <a:r>
              <a:rPr lang="en-US" b="1" dirty="0"/>
              <a:t>Font Weight</a:t>
            </a:r>
          </a:p>
          <a:p>
            <a:pPr lvl="1" hangingPunct="0"/>
            <a:r>
              <a:rPr lang="en-US" dirty="0"/>
              <a:t>The font-weight property sets how thick or thin characters in text should be displayed.</a:t>
            </a:r>
          </a:p>
          <a:p>
            <a:pPr marL="457200" lvl="1" indent="0" hangingPunct="0">
              <a:buNone/>
            </a:pPr>
            <a:endParaRPr lang="en-US" dirty="0"/>
          </a:p>
          <a:p>
            <a:pPr lvl="0"/>
            <a:r>
              <a:rPr lang="en-US" b="1" dirty="0"/>
              <a:t>Font Variant</a:t>
            </a:r>
          </a:p>
          <a:p>
            <a:pPr lvl="1"/>
            <a:r>
              <a:rPr lang="en-US" dirty="0"/>
              <a:t>The font-variant property specifies whether or not a text should be displayed in a small-caps font.</a:t>
            </a:r>
          </a:p>
          <a:p>
            <a:pPr lvl="2"/>
            <a:r>
              <a:rPr lang="en-US" dirty="0"/>
              <a:t>font-variant : small-caps;</a:t>
            </a:r>
          </a:p>
          <a:p>
            <a:endParaRPr lang="en-US" dirty="0"/>
          </a:p>
        </p:txBody>
      </p:sp>
      <p:sp>
        <p:nvSpPr>
          <p:cNvPr id="4" name="TextBox 3"/>
          <p:cNvSpPr txBox="1"/>
          <p:nvPr/>
        </p:nvSpPr>
        <p:spPr>
          <a:xfrm>
            <a:off x="8194646" y="863444"/>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font-style: italic ; </a:t>
            </a:r>
          </a:p>
          <a:p>
            <a:r>
              <a:rPr lang="en-US" dirty="0"/>
              <a:t>}</a:t>
            </a:r>
          </a:p>
        </p:txBody>
      </p:sp>
      <p:sp>
        <p:nvSpPr>
          <p:cNvPr id="5" name="TextBox 4"/>
          <p:cNvSpPr txBox="1"/>
          <p:nvPr/>
        </p:nvSpPr>
        <p:spPr>
          <a:xfrm>
            <a:off x="8194646" y="1985846"/>
            <a:ext cx="3505200" cy="147732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font-weight : </a:t>
            </a:r>
            <a:r>
              <a:rPr lang="en-US" i="1" dirty="0"/>
              <a:t>300;</a:t>
            </a:r>
          </a:p>
          <a:p>
            <a:r>
              <a:rPr lang="en-US" i="1" dirty="0"/>
              <a:t>	</a:t>
            </a:r>
            <a:r>
              <a:rPr lang="en-US" dirty="0"/>
              <a:t>font-weight : bolder;</a:t>
            </a:r>
          </a:p>
          <a:p>
            <a:r>
              <a:rPr lang="en-US" dirty="0"/>
              <a:t>	font-weight : lighter;</a:t>
            </a:r>
          </a:p>
          <a:p>
            <a:r>
              <a:rPr lang="en-US" dirty="0"/>
              <a:t>}</a:t>
            </a:r>
          </a:p>
        </p:txBody>
      </p:sp>
      <p:sp>
        <p:nvSpPr>
          <p:cNvPr id="6" name="TextBox 5"/>
          <p:cNvSpPr txBox="1"/>
          <p:nvPr/>
        </p:nvSpPr>
        <p:spPr>
          <a:xfrm>
            <a:off x="8194646" y="3669450"/>
            <a:ext cx="3505200" cy="1200329"/>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font-variant: small-caps;</a:t>
            </a:r>
          </a:p>
          <a:p>
            <a:r>
              <a:rPr lang="en-US" dirty="0"/>
              <a:t>	</a:t>
            </a:r>
            <a:endParaRPr lang="fr-FR" dirty="0"/>
          </a:p>
          <a:p>
            <a:r>
              <a:rPr lang="en-US" dirty="0"/>
              <a:t>}</a:t>
            </a:r>
          </a:p>
        </p:txBody>
      </p:sp>
    </p:spTree>
    <p:extLst>
      <p:ext uri="{BB962C8B-B14F-4D97-AF65-F5344CB8AC3E}">
        <p14:creationId xmlns:p14="http://schemas.microsoft.com/office/powerpoint/2010/main" val="3638053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uiExpand="1" animBg="1"/>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Text Property</a:t>
            </a:r>
          </a:p>
        </p:txBody>
      </p:sp>
      <p:sp>
        <p:nvSpPr>
          <p:cNvPr id="3" name="Content Placeholder 2"/>
          <p:cNvSpPr>
            <a:spLocks noGrp="1"/>
          </p:cNvSpPr>
          <p:nvPr>
            <p:ph idx="1"/>
          </p:nvPr>
        </p:nvSpPr>
        <p:spPr/>
        <p:txBody>
          <a:bodyPr/>
          <a:lstStyle/>
          <a:p>
            <a:r>
              <a:rPr lang="en-US" dirty="0"/>
              <a:t>While CSS Font covers most of the traditional ways to format your text, CSS Text allows you to control the spacing, decoration, and alignment of your text.</a:t>
            </a:r>
          </a:p>
          <a:p>
            <a:endParaRPr lang="en-US" dirty="0"/>
          </a:p>
          <a:p>
            <a:pPr marL="914400" lvl="1" indent="-457200">
              <a:buFont typeface="+mj-lt"/>
              <a:buAutoNum type="arabicPeriod"/>
            </a:pPr>
            <a:r>
              <a:rPr lang="en-US" dirty="0"/>
              <a:t>Text Decoration			(text-decoration)</a:t>
            </a:r>
          </a:p>
          <a:p>
            <a:pPr marL="914400" lvl="1" indent="-457200">
              <a:buFont typeface="+mj-lt"/>
              <a:buAutoNum type="arabicPeriod"/>
            </a:pPr>
            <a:r>
              <a:rPr lang="en-US" dirty="0"/>
              <a:t>Text Indent			(text-indent)</a:t>
            </a:r>
          </a:p>
          <a:p>
            <a:pPr marL="914400" lvl="1" indent="-457200">
              <a:buFont typeface="+mj-lt"/>
              <a:buAutoNum type="arabicPeriod"/>
            </a:pPr>
            <a:r>
              <a:rPr lang="en-US" dirty="0"/>
              <a:t>Text Align			(text-align)</a:t>
            </a:r>
          </a:p>
          <a:p>
            <a:pPr marL="914400" lvl="1" indent="-457200">
              <a:buFont typeface="+mj-lt"/>
              <a:buAutoNum type="arabicPeriod"/>
            </a:pPr>
            <a:r>
              <a:rPr lang="en-US" dirty="0"/>
              <a:t>Text Transform			(text-transform)</a:t>
            </a:r>
          </a:p>
          <a:p>
            <a:pPr marL="914400" lvl="1" indent="-457200">
              <a:buFont typeface="+mj-lt"/>
              <a:buAutoNum type="arabicPeriod"/>
            </a:pPr>
            <a:r>
              <a:rPr lang="en-US" dirty="0"/>
              <a:t>White Space			(white-space)</a:t>
            </a:r>
          </a:p>
          <a:p>
            <a:pPr marL="914400" lvl="1" indent="-457200">
              <a:buFont typeface="+mj-lt"/>
              <a:buAutoNum type="arabicPeriod"/>
            </a:pPr>
            <a:r>
              <a:rPr lang="en-US" dirty="0"/>
              <a:t>Word Spacing			(word-spacing)</a:t>
            </a:r>
          </a:p>
          <a:p>
            <a:pPr marL="914400" lvl="1" indent="-457200">
              <a:buFont typeface="+mj-lt"/>
              <a:buAutoNum type="arabicPeriod"/>
            </a:pPr>
            <a:r>
              <a:rPr lang="en-US" dirty="0"/>
              <a:t>Letter Spacing			(letter-spacing)</a:t>
            </a:r>
          </a:p>
          <a:p>
            <a:pPr marL="914400" lvl="1" indent="-457200">
              <a:buFont typeface="+mj-lt"/>
              <a:buAutoNum type="arabicPeriod"/>
            </a:pPr>
            <a:r>
              <a:rPr lang="en-US" dirty="0"/>
              <a:t>Line Height			(line-height)</a:t>
            </a:r>
          </a:p>
          <a:p>
            <a:endParaRPr lang="en-US" dirty="0"/>
          </a:p>
        </p:txBody>
      </p:sp>
      <p:sp>
        <p:nvSpPr>
          <p:cNvPr id="4" name="TextBox 3"/>
          <p:cNvSpPr txBox="1"/>
          <p:nvPr/>
        </p:nvSpPr>
        <p:spPr>
          <a:xfrm>
            <a:off x="4796443" y="1638992"/>
            <a:ext cx="2057400"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IN" dirty="0"/>
              <a:t>Property Name</a:t>
            </a:r>
            <a:endParaRPr lang="en-US" dirty="0"/>
          </a:p>
        </p:txBody>
      </p:sp>
    </p:spTree>
    <p:extLst>
      <p:ext uri="{BB962C8B-B14F-4D97-AF65-F5344CB8AC3E}">
        <p14:creationId xmlns:p14="http://schemas.microsoft.com/office/powerpoint/2010/main" val="24051161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Text Property (Cont.)</a:t>
            </a:r>
          </a:p>
        </p:txBody>
      </p:sp>
      <p:sp>
        <p:nvSpPr>
          <p:cNvPr id="3" name="Content Placeholder 2"/>
          <p:cNvSpPr>
            <a:spLocks noGrp="1"/>
          </p:cNvSpPr>
          <p:nvPr>
            <p:ph idx="1"/>
          </p:nvPr>
        </p:nvSpPr>
        <p:spPr>
          <a:xfrm>
            <a:off x="131180" y="863444"/>
            <a:ext cx="7989363" cy="5590565"/>
          </a:xfrm>
        </p:spPr>
        <p:txBody>
          <a:bodyPr/>
          <a:lstStyle/>
          <a:p>
            <a:pPr lvl="0"/>
            <a:r>
              <a:rPr lang="en-US" b="1" dirty="0"/>
              <a:t>Text Decoration</a:t>
            </a:r>
          </a:p>
          <a:p>
            <a:pPr lvl="1" hangingPunct="0"/>
            <a:r>
              <a:rPr lang="en-US" dirty="0"/>
              <a:t>The text-decoration property is used to set or remove decorations from text.</a:t>
            </a:r>
          </a:p>
          <a:p>
            <a:pPr lvl="1" hangingPunct="0"/>
            <a:r>
              <a:rPr lang="en-US" dirty="0"/>
              <a:t>The text-decoration property is mostly used to remove underlines from links for design purposes.</a:t>
            </a:r>
          </a:p>
          <a:p>
            <a:pPr lvl="0"/>
            <a:r>
              <a:rPr lang="en-US" b="1" dirty="0"/>
              <a:t>Text Indent</a:t>
            </a:r>
          </a:p>
          <a:p>
            <a:pPr lvl="1"/>
            <a:r>
              <a:rPr lang="en-US" dirty="0"/>
              <a:t>The text-indentation property is used to specify the indentation of the first line of a text.</a:t>
            </a:r>
          </a:p>
          <a:p>
            <a:pPr lvl="0"/>
            <a:r>
              <a:rPr lang="en-US" b="1" dirty="0"/>
              <a:t>Text Align</a:t>
            </a:r>
          </a:p>
          <a:p>
            <a:pPr lvl="1"/>
            <a:r>
              <a:rPr lang="en-US" dirty="0"/>
              <a:t>The text-align property is used to set the horizontal alignment of a text.</a:t>
            </a:r>
          </a:p>
          <a:p>
            <a:endParaRPr lang="en-US" dirty="0"/>
          </a:p>
        </p:txBody>
      </p:sp>
      <p:sp>
        <p:nvSpPr>
          <p:cNvPr id="4" name="TextBox 3"/>
          <p:cNvSpPr txBox="1"/>
          <p:nvPr/>
        </p:nvSpPr>
        <p:spPr>
          <a:xfrm>
            <a:off x="8303703" y="863444"/>
            <a:ext cx="3505200" cy="1754326"/>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text-decoration : line-through;</a:t>
            </a:r>
          </a:p>
          <a:p>
            <a:r>
              <a:rPr lang="en-US" dirty="0"/>
              <a:t>        text-decoration : </a:t>
            </a:r>
            <a:r>
              <a:rPr lang="en-US" dirty="0" err="1"/>
              <a:t>overline</a:t>
            </a:r>
            <a:r>
              <a:rPr lang="en-US" dirty="0"/>
              <a:t>;</a:t>
            </a:r>
          </a:p>
          <a:p>
            <a:r>
              <a:rPr lang="en-US" dirty="0"/>
              <a:t>        text-decoration : underline;</a:t>
            </a:r>
          </a:p>
          <a:p>
            <a:r>
              <a:rPr lang="en-US" dirty="0"/>
              <a:t>        text-decoration : none;</a:t>
            </a:r>
          </a:p>
          <a:p>
            <a:r>
              <a:rPr lang="en-US" dirty="0"/>
              <a:t>}</a:t>
            </a:r>
          </a:p>
        </p:txBody>
      </p:sp>
      <p:sp>
        <p:nvSpPr>
          <p:cNvPr id="5" name="TextBox 4"/>
          <p:cNvSpPr txBox="1"/>
          <p:nvPr/>
        </p:nvSpPr>
        <p:spPr>
          <a:xfrm>
            <a:off x="8303703" y="2707248"/>
            <a:ext cx="3505200" cy="1200329"/>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text-indent : 20px;</a:t>
            </a:r>
          </a:p>
          <a:p>
            <a:r>
              <a:rPr lang="en-US" dirty="0"/>
              <a:t>	text-indent : 30%;</a:t>
            </a:r>
          </a:p>
          <a:p>
            <a:r>
              <a:rPr lang="en-US" dirty="0"/>
              <a:t>}</a:t>
            </a:r>
          </a:p>
        </p:txBody>
      </p:sp>
      <p:sp>
        <p:nvSpPr>
          <p:cNvPr id="6" name="TextBox 5"/>
          <p:cNvSpPr txBox="1"/>
          <p:nvPr/>
        </p:nvSpPr>
        <p:spPr>
          <a:xfrm>
            <a:off x="8303703" y="3997055"/>
            <a:ext cx="3505200" cy="1754326"/>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a:t>
            </a:r>
          </a:p>
          <a:p>
            <a:r>
              <a:rPr lang="en-US" dirty="0"/>
              <a:t>	text-align : right;</a:t>
            </a:r>
          </a:p>
          <a:p>
            <a:r>
              <a:rPr lang="en-US" dirty="0"/>
              <a:t>	text-align : justify;</a:t>
            </a:r>
          </a:p>
          <a:p>
            <a:r>
              <a:rPr lang="en-US" dirty="0"/>
              <a:t>	text-align : left;</a:t>
            </a:r>
          </a:p>
          <a:p>
            <a:r>
              <a:rPr lang="en-US" dirty="0"/>
              <a:t>	text-align : center; </a:t>
            </a:r>
          </a:p>
          <a:p>
            <a:r>
              <a:rPr lang="en-US" dirty="0"/>
              <a:t>}</a:t>
            </a:r>
          </a:p>
        </p:txBody>
      </p:sp>
    </p:spTree>
    <p:extLst>
      <p:ext uri="{BB962C8B-B14F-4D97-AF65-F5344CB8AC3E}">
        <p14:creationId xmlns:p14="http://schemas.microsoft.com/office/powerpoint/2010/main" val="385415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Text Property (Cont.)</a:t>
            </a:r>
          </a:p>
        </p:txBody>
      </p:sp>
      <p:sp>
        <p:nvSpPr>
          <p:cNvPr id="3" name="Content Placeholder 2"/>
          <p:cNvSpPr>
            <a:spLocks noGrp="1"/>
          </p:cNvSpPr>
          <p:nvPr>
            <p:ph idx="1"/>
          </p:nvPr>
        </p:nvSpPr>
        <p:spPr>
          <a:xfrm>
            <a:off x="131180" y="863444"/>
            <a:ext cx="7939029" cy="5590565"/>
          </a:xfrm>
        </p:spPr>
        <p:txBody>
          <a:bodyPr/>
          <a:lstStyle/>
          <a:p>
            <a:pPr lvl="0"/>
            <a:r>
              <a:rPr lang="en-US" b="1" dirty="0"/>
              <a:t>Text Transform</a:t>
            </a:r>
          </a:p>
          <a:p>
            <a:pPr lvl="1" hangingPunct="0"/>
            <a:r>
              <a:rPr lang="en-US" dirty="0"/>
              <a:t>The text-transform property is used to specify uppercase and lowercase letters in a text.</a:t>
            </a:r>
          </a:p>
          <a:p>
            <a:pPr lvl="1" hangingPunct="0"/>
            <a:endParaRPr lang="en-US" dirty="0"/>
          </a:p>
          <a:p>
            <a:pPr lvl="0"/>
            <a:r>
              <a:rPr lang="en-US" b="1" dirty="0"/>
              <a:t>White Space</a:t>
            </a:r>
          </a:p>
          <a:p>
            <a:pPr lvl="1"/>
            <a:r>
              <a:rPr lang="en-US" dirty="0"/>
              <a:t>The white-space attribute allows you to prevent text from wrapping until you place a break &lt;</a:t>
            </a:r>
            <a:r>
              <a:rPr lang="en-US" dirty="0" err="1"/>
              <a:t>br</a:t>
            </a:r>
            <a:r>
              <a:rPr lang="en-US" dirty="0"/>
              <a:t> /&gt; into your text.</a:t>
            </a:r>
          </a:p>
          <a:p>
            <a:pPr lvl="0"/>
            <a:endParaRPr lang="en-US" b="1" dirty="0"/>
          </a:p>
          <a:p>
            <a:pPr lvl="0"/>
            <a:r>
              <a:rPr lang="en-US" b="1" dirty="0"/>
              <a:t>Word Spacing</a:t>
            </a:r>
          </a:p>
          <a:p>
            <a:pPr lvl="1"/>
            <a:r>
              <a:rPr lang="en-US" dirty="0"/>
              <a:t>With the CSS attribute word-spacing you are able to specify the exact value of the spacing between your words. Word-spacing should be defined with exact values.</a:t>
            </a:r>
          </a:p>
          <a:p>
            <a:endParaRPr lang="en-US" dirty="0"/>
          </a:p>
        </p:txBody>
      </p:sp>
      <p:sp>
        <p:nvSpPr>
          <p:cNvPr id="4" name="TextBox 3"/>
          <p:cNvSpPr txBox="1"/>
          <p:nvPr/>
        </p:nvSpPr>
        <p:spPr>
          <a:xfrm>
            <a:off x="8253369" y="937303"/>
            <a:ext cx="3505200" cy="147732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text-transform : capitalize;</a:t>
            </a:r>
          </a:p>
          <a:p>
            <a:r>
              <a:rPr lang="en-US" dirty="0"/>
              <a:t>        text-transform : uppercase;</a:t>
            </a:r>
          </a:p>
          <a:p>
            <a:r>
              <a:rPr lang="en-US" dirty="0"/>
              <a:t>        text-transform : lowercase;</a:t>
            </a:r>
          </a:p>
          <a:p>
            <a:r>
              <a:rPr lang="en-US" dirty="0"/>
              <a:t>}</a:t>
            </a:r>
          </a:p>
        </p:txBody>
      </p:sp>
      <p:sp>
        <p:nvSpPr>
          <p:cNvPr id="5" name="TextBox 4"/>
          <p:cNvSpPr txBox="1"/>
          <p:nvPr/>
        </p:nvSpPr>
        <p:spPr>
          <a:xfrm>
            <a:off x="8253369" y="2643231"/>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white-space : </a:t>
            </a:r>
            <a:r>
              <a:rPr lang="en-US" dirty="0" err="1"/>
              <a:t>nowrap</a:t>
            </a:r>
            <a:r>
              <a:rPr lang="en-US" dirty="0"/>
              <a:t>;</a:t>
            </a:r>
          </a:p>
          <a:p>
            <a:r>
              <a:rPr lang="en-US" dirty="0"/>
              <a:t>}</a:t>
            </a:r>
          </a:p>
        </p:txBody>
      </p:sp>
      <p:sp>
        <p:nvSpPr>
          <p:cNvPr id="6" name="TextBox 5"/>
          <p:cNvSpPr txBox="1"/>
          <p:nvPr/>
        </p:nvSpPr>
        <p:spPr>
          <a:xfrm>
            <a:off x="8253369" y="4089305"/>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a:t>
            </a:r>
          </a:p>
          <a:p>
            <a:r>
              <a:rPr lang="en-US" dirty="0"/>
              <a:t>	word-spacing : 10px; </a:t>
            </a:r>
          </a:p>
          <a:p>
            <a:r>
              <a:rPr lang="en-US" dirty="0"/>
              <a:t>}</a:t>
            </a:r>
          </a:p>
        </p:txBody>
      </p:sp>
    </p:spTree>
    <p:extLst>
      <p:ext uri="{BB962C8B-B14F-4D97-AF65-F5344CB8AC3E}">
        <p14:creationId xmlns:p14="http://schemas.microsoft.com/office/powerpoint/2010/main" val="4132602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Text Property (Cont.)</a:t>
            </a:r>
          </a:p>
        </p:txBody>
      </p:sp>
      <p:sp>
        <p:nvSpPr>
          <p:cNvPr id="3" name="Content Placeholder 2"/>
          <p:cNvSpPr>
            <a:spLocks noGrp="1"/>
          </p:cNvSpPr>
          <p:nvPr>
            <p:ph idx="1"/>
          </p:nvPr>
        </p:nvSpPr>
        <p:spPr>
          <a:xfrm>
            <a:off x="131181" y="863444"/>
            <a:ext cx="7930640" cy="5590565"/>
          </a:xfrm>
        </p:spPr>
        <p:txBody>
          <a:bodyPr/>
          <a:lstStyle/>
          <a:p>
            <a:pPr lvl="0"/>
            <a:r>
              <a:rPr lang="en-US" b="1" dirty="0"/>
              <a:t>Letter Spacing</a:t>
            </a:r>
          </a:p>
          <a:p>
            <a:pPr lvl="1" hangingPunct="0"/>
            <a:r>
              <a:rPr lang="en-US" dirty="0"/>
              <a:t>With the CSS attribute letter-spacing you are able to specify the exact value of the spacing between your letters. Letter-spacing should be defined with exact values.</a:t>
            </a:r>
          </a:p>
          <a:p>
            <a:pPr lvl="0"/>
            <a:r>
              <a:rPr lang="en-US" b="1" dirty="0"/>
              <a:t>Line Height</a:t>
            </a:r>
          </a:p>
          <a:p>
            <a:pPr lvl="1"/>
            <a:r>
              <a:rPr lang="en-US" dirty="0"/>
              <a:t>The line-height attribute will set the height of the line in the page.</a:t>
            </a:r>
          </a:p>
          <a:p>
            <a:endParaRPr lang="en-US" dirty="0"/>
          </a:p>
        </p:txBody>
      </p:sp>
      <p:sp>
        <p:nvSpPr>
          <p:cNvPr id="4" name="TextBox 3"/>
          <p:cNvSpPr txBox="1"/>
          <p:nvPr/>
        </p:nvSpPr>
        <p:spPr>
          <a:xfrm>
            <a:off x="8404371" y="863444"/>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letter-spacing : 3px;</a:t>
            </a:r>
          </a:p>
          <a:p>
            <a:r>
              <a:rPr lang="en-US" dirty="0"/>
              <a:t>}</a:t>
            </a:r>
          </a:p>
        </p:txBody>
      </p:sp>
      <p:sp>
        <p:nvSpPr>
          <p:cNvPr id="5" name="TextBox 4"/>
          <p:cNvSpPr txBox="1"/>
          <p:nvPr/>
        </p:nvSpPr>
        <p:spPr>
          <a:xfrm>
            <a:off x="8404371" y="2298286"/>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line-height : 10px;</a:t>
            </a:r>
          </a:p>
          <a:p>
            <a:r>
              <a:rPr lang="en-US" dirty="0"/>
              <a:t>}</a:t>
            </a:r>
          </a:p>
        </p:txBody>
      </p:sp>
    </p:spTree>
    <p:extLst>
      <p:ext uri="{BB962C8B-B14F-4D97-AF65-F5344CB8AC3E}">
        <p14:creationId xmlns:p14="http://schemas.microsoft.com/office/powerpoint/2010/main" val="90814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Box Model</a:t>
            </a:r>
          </a:p>
        </p:txBody>
      </p:sp>
      <p:sp>
        <p:nvSpPr>
          <p:cNvPr id="3" name="Content Placeholder 2"/>
          <p:cNvSpPr>
            <a:spLocks noGrp="1"/>
          </p:cNvSpPr>
          <p:nvPr>
            <p:ph idx="1"/>
          </p:nvPr>
        </p:nvSpPr>
        <p:spPr/>
        <p:txBody>
          <a:bodyPr/>
          <a:lstStyle/>
          <a:p>
            <a:r>
              <a:rPr lang="en-US" dirty="0"/>
              <a:t>All HTML elements can be considered as boxes. In CSS, the term "box model" is used when talking about design and layout.</a:t>
            </a:r>
          </a:p>
          <a:p>
            <a:r>
              <a:rPr lang="en-US" dirty="0"/>
              <a:t>The CSS box model is essentially a box that wraps around HTML elements, and it consists of: </a:t>
            </a:r>
            <a:r>
              <a:rPr lang="en-US" b="1" dirty="0"/>
              <a:t>margins</a:t>
            </a:r>
            <a:r>
              <a:rPr lang="en-US" dirty="0"/>
              <a:t>, </a:t>
            </a:r>
            <a:r>
              <a:rPr lang="en-US" b="1" dirty="0"/>
              <a:t>borders</a:t>
            </a:r>
            <a:r>
              <a:rPr lang="en-US" dirty="0"/>
              <a:t>, </a:t>
            </a:r>
            <a:r>
              <a:rPr lang="en-US" b="1" dirty="0"/>
              <a:t>padding</a:t>
            </a:r>
            <a:r>
              <a:rPr lang="en-US" dirty="0"/>
              <a:t>, and the actual </a:t>
            </a:r>
            <a:r>
              <a:rPr lang="en-US" b="1" dirty="0"/>
              <a:t>content</a:t>
            </a:r>
            <a:r>
              <a:rPr lang="en-US" dirty="0"/>
              <a:t>.</a:t>
            </a:r>
          </a:p>
          <a:p>
            <a:r>
              <a:rPr lang="en-US" dirty="0"/>
              <a:t>The box model allows us to place a border around elements and space elements in relation to other elements.</a:t>
            </a:r>
          </a:p>
          <a:p>
            <a:endParaRPr lang="en-US" dirty="0"/>
          </a:p>
        </p:txBody>
      </p:sp>
    </p:spTree>
    <p:extLst>
      <p:ext uri="{BB962C8B-B14F-4D97-AF65-F5344CB8AC3E}">
        <p14:creationId xmlns:p14="http://schemas.microsoft.com/office/powerpoint/2010/main" val="25021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Box Model (</a:t>
            </a:r>
            <a:r>
              <a:rPr lang="en-US" dirty="0" err="1"/>
              <a:t>Cont</a:t>
            </a:r>
            <a:r>
              <a:rPr lang="en-US" dirty="0"/>
              <a:t>)</a:t>
            </a:r>
          </a:p>
        </p:txBody>
      </p:sp>
      <p:sp>
        <p:nvSpPr>
          <p:cNvPr id="3" name="Content Placeholder 2"/>
          <p:cNvSpPr>
            <a:spLocks noGrp="1"/>
          </p:cNvSpPr>
          <p:nvPr>
            <p:ph idx="1"/>
          </p:nvPr>
        </p:nvSpPr>
        <p:spPr/>
        <p:txBody>
          <a:bodyPr/>
          <a:lstStyle/>
          <a:p>
            <a:r>
              <a:rPr lang="en-US" dirty="0"/>
              <a:t>The image below illustrates the box model:</a:t>
            </a:r>
          </a:p>
          <a:p>
            <a:endParaRPr lang="en-US" dirty="0"/>
          </a:p>
        </p:txBody>
      </p:sp>
      <p:sp>
        <p:nvSpPr>
          <p:cNvPr id="4" name="Rectangle 3"/>
          <p:cNvSpPr/>
          <p:nvPr/>
        </p:nvSpPr>
        <p:spPr>
          <a:xfrm>
            <a:off x="890848" y="1508760"/>
            <a:ext cx="8001000" cy="4724400"/>
          </a:xfrm>
          <a:prstGeom prst="rect">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Margin</a:t>
            </a:r>
          </a:p>
        </p:txBody>
      </p:sp>
      <p:sp>
        <p:nvSpPr>
          <p:cNvPr id="5" name="Rectangle 4"/>
          <p:cNvSpPr/>
          <p:nvPr/>
        </p:nvSpPr>
        <p:spPr>
          <a:xfrm>
            <a:off x="1271848" y="1889760"/>
            <a:ext cx="7162800" cy="3886200"/>
          </a:xfrm>
          <a:prstGeom prst="rect">
            <a:avLst/>
          </a:prstGeom>
          <a:solidFill>
            <a:srgbClr val="00B0F0"/>
          </a:solid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Border</a:t>
            </a:r>
          </a:p>
        </p:txBody>
      </p:sp>
      <p:sp>
        <p:nvSpPr>
          <p:cNvPr id="6" name="Rectangle 5"/>
          <p:cNvSpPr/>
          <p:nvPr/>
        </p:nvSpPr>
        <p:spPr>
          <a:xfrm>
            <a:off x="1652848" y="2270760"/>
            <a:ext cx="6477000" cy="3200400"/>
          </a:xfrm>
          <a:prstGeom prst="rect">
            <a:avLst/>
          </a:prstGeom>
          <a:solidFill>
            <a:schemeClr val="bg1"/>
          </a:solid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Padding</a:t>
            </a:r>
          </a:p>
        </p:txBody>
      </p:sp>
      <p:sp>
        <p:nvSpPr>
          <p:cNvPr id="7" name="Rectangle 6"/>
          <p:cNvSpPr/>
          <p:nvPr/>
        </p:nvSpPr>
        <p:spPr>
          <a:xfrm>
            <a:off x="2186248" y="2651760"/>
            <a:ext cx="5410200" cy="2438400"/>
          </a:xfrm>
          <a:prstGeom prst="rect">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Content</a:t>
            </a:r>
          </a:p>
        </p:txBody>
      </p:sp>
    </p:spTree>
    <p:extLst>
      <p:ext uri="{BB962C8B-B14F-4D97-AF65-F5344CB8AC3E}">
        <p14:creationId xmlns:p14="http://schemas.microsoft.com/office/powerpoint/2010/main" val="1055769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Browser &amp; Operating Systems</a:t>
            </a:r>
          </a:p>
        </p:txBody>
      </p:sp>
      <p:sp>
        <p:nvSpPr>
          <p:cNvPr id="3" name="Content Placeholder 2"/>
          <p:cNvSpPr>
            <a:spLocks noGrp="1"/>
          </p:cNvSpPr>
          <p:nvPr>
            <p:ph idx="1"/>
          </p:nvPr>
        </p:nvSpPr>
        <p:spPr/>
        <p:txBody>
          <a:bodyPr/>
          <a:lstStyle/>
          <a:p>
            <a:r>
              <a:rPr lang="en-US" dirty="0"/>
              <a:t>Web pages are written using different HTML tags and viewed in browser window.</a:t>
            </a:r>
          </a:p>
          <a:p>
            <a:r>
              <a:rPr lang="en-US" dirty="0"/>
              <a:t>The different browsers and their versions greatly affect the way a page is rendered, as different browsers sometimes interpret same HTML tag in a different way.</a:t>
            </a:r>
          </a:p>
          <a:p>
            <a:r>
              <a:rPr lang="en-US" dirty="0"/>
              <a:t>Different versions of HTML also support different sets of tags.</a:t>
            </a:r>
          </a:p>
          <a:p>
            <a:r>
              <a:rPr lang="en-US" dirty="0"/>
              <a:t>The support for different tags also varies across the different browsers and their versions.</a:t>
            </a:r>
          </a:p>
          <a:p>
            <a:r>
              <a:rPr lang="en-US" dirty="0"/>
              <a:t>Same browser may work slightly different on different operating system and hardware platform.</a:t>
            </a:r>
          </a:p>
          <a:p>
            <a:r>
              <a:rPr lang="en-US" dirty="0"/>
              <a:t>To make a web page portable, test it on different browsers on different operating systems.</a:t>
            </a:r>
          </a:p>
        </p:txBody>
      </p:sp>
    </p:spTree>
    <p:extLst>
      <p:ext uri="{BB962C8B-B14F-4D97-AF65-F5344CB8AC3E}">
        <p14:creationId xmlns:p14="http://schemas.microsoft.com/office/powerpoint/2010/main" val="154958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Box Model (</a:t>
            </a:r>
            <a:r>
              <a:rPr lang="en-US" dirty="0" err="1"/>
              <a:t>Cont</a:t>
            </a:r>
            <a:r>
              <a:rPr lang="en-US" dirty="0"/>
              <a:t>)</a:t>
            </a:r>
          </a:p>
        </p:txBody>
      </p:sp>
      <p:sp>
        <p:nvSpPr>
          <p:cNvPr id="4" name="Rectangle 3"/>
          <p:cNvSpPr/>
          <p:nvPr/>
        </p:nvSpPr>
        <p:spPr>
          <a:xfrm>
            <a:off x="533400" y="1371600"/>
            <a:ext cx="8001000" cy="4724400"/>
          </a:xfrm>
          <a:prstGeom prst="rect">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1"/>
              </a:solidFill>
            </a:endParaRPr>
          </a:p>
        </p:txBody>
      </p:sp>
      <p:sp>
        <p:nvSpPr>
          <p:cNvPr id="5" name="Rectangle 4"/>
          <p:cNvSpPr/>
          <p:nvPr/>
        </p:nvSpPr>
        <p:spPr>
          <a:xfrm>
            <a:off x="914400" y="1752600"/>
            <a:ext cx="7239000" cy="3962400"/>
          </a:xfrm>
          <a:prstGeom prst="rect">
            <a:avLst/>
          </a:prstGeom>
          <a:solidFill>
            <a:srgbClr val="00B0F0"/>
          </a:solid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1"/>
              </a:solidFill>
            </a:endParaRPr>
          </a:p>
        </p:txBody>
      </p:sp>
      <p:sp>
        <p:nvSpPr>
          <p:cNvPr id="6" name="Rectangle 5"/>
          <p:cNvSpPr/>
          <p:nvPr/>
        </p:nvSpPr>
        <p:spPr>
          <a:xfrm>
            <a:off x="1295400" y="2133600"/>
            <a:ext cx="6477000" cy="3200400"/>
          </a:xfrm>
          <a:prstGeom prst="rect">
            <a:avLst/>
          </a:prstGeom>
          <a:solidFill>
            <a:schemeClr val="bg1"/>
          </a:solid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1"/>
              </a:solidFill>
            </a:endParaRPr>
          </a:p>
        </p:txBody>
      </p:sp>
      <p:sp>
        <p:nvSpPr>
          <p:cNvPr id="7" name="Rectangle 6"/>
          <p:cNvSpPr/>
          <p:nvPr/>
        </p:nvSpPr>
        <p:spPr>
          <a:xfrm>
            <a:off x="1828800" y="2514600"/>
            <a:ext cx="5410200" cy="2438400"/>
          </a:xfrm>
          <a:prstGeom prst="rect">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Content</a:t>
            </a:r>
          </a:p>
        </p:txBody>
      </p:sp>
      <p:sp>
        <p:nvSpPr>
          <p:cNvPr id="8" name="TextBox 7"/>
          <p:cNvSpPr txBox="1"/>
          <p:nvPr/>
        </p:nvSpPr>
        <p:spPr>
          <a:xfrm>
            <a:off x="3505200" y="2133600"/>
            <a:ext cx="2057400" cy="369332"/>
          </a:xfrm>
          <a:prstGeom prst="rect">
            <a:avLst/>
          </a:prstGeom>
          <a:noFill/>
        </p:spPr>
        <p:txBody>
          <a:bodyPr wrap="square" rtlCol="0">
            <a:spAutoFit/>
          </a:bodyPr>
          <a:lstStyle/>
          <a:p>
            <a:pPr algn="ctr"/>
            <a:r>
              <a:rPr lang="en-US" dirty="0"/>
              <a:t>padding-top</a:t>
            </a:r>
          </a:p>
        </p:txBody>
      </p:sp>
      <p:sp>
        <p:nvSpPr>
          <p:cNvPr id="9" name="TextBox 8"/>
          <p:cNvSpPr txBox="1"/>
          <p:nvPr/>
        </p:nvSpPr>
        <p:spPr>
          <a:xfrm>
            <a:off x="3505200" y="4964668"/>
            <a:ext cx="2057400" cy="369332"/>
          </a:xfrm>
          <a:prstGeom prst="rect">
            <a:avLst/>
          </a:prstGeom>
          <a:noFill/>
        </p:spPr>
        <p:txBody>
          <a:bodyPr wrap="square" rtlCol="0">
            <a:spAutoFit/>
          </a:bodyPr>
          <a:lstStyle/>
          <a:p>
            <a:pPr algn="ctr"/>
            <a:r>
              <a:rPr lang="en-US" dirty="0"/>
              <a:t>padding-bottom</a:t>
            </a:r>
          </a:p>
        </p:txBody>
      </p:sp>
      <p:sp>
        <p:nvSpPr>
          <p:cNvPr id="10" name="TextBox 9"/>
          <p:cNvSpPr txBox="1"/>
          <p:nvPr/>
        </p:nvSpPr>
        <p:spPr>
          <a:xfrm rot="5400000">
            <a:off x="6559034" y="3549134"/>
            <a:ext cx="2057400" cy="369332"/>
          </a:xfrm>
          <a:prstGeom prst="rect">
            <a:avLst/>
          </a:prstGeom>
          <a:noFill/>
        </p:spPr>
        <p:txBody>
          <a:bodyPr wrap="square" rtlCol="0">
            <a:spAutoFit/>
          </a:bodyPr>
          <a:lstStyle/>
          <a:p>
            <a:pPr algn="ctr"/>
            <a:r>
              <a:rPr lang="en-US" dirty="0"/>
              <a:t>padding-right</a:t>
            </a:r>
          </a:p>
        </p:txBody>
      </p:sp>
      <p:sp>
        <p:nvSpPr>
          <p:cNvPr id="11" name="TextBox 10"/>
          <p:cNvSpPr txBox="1"/>
          <p:nvPr/>
        </p:nvSpPr>
        <p:spPr>
          <a:xfrm rot="16200000">
            <a:off x="451366" y="3549134"/>
            <a:ext cx="2057400" cy="369332"/>
          </a:xfrm>
          <a:prstGeom prst="rect">
            <a:avLst/>
          </a:prstGeom>
          <a:noFill/>
        </p:spPr>
        <p:txBody>
          <a:bodyPr wrap="square" rtlCol="0">
            <a:spAutoFit/>
          </a:bodyPr>
          <a:lstStyle/>
          <a:p>
            <a:pPr algn="ctr"/>
            <a:r>
              <a:rPr lang="en-US" dirty="0"/>
              <a:t>padding-left</a:t>
            </a:r>
          </a:p>
        </p:txBody>
      </p:sp>
      <p:sp>
        <p:nvSpPr>
          <p:cNvPr id="12" name="TextBox 11"/>
          <p:cNvSpPr txBox="1"/>
          <p:nvPr/>
        </p:nvSpPr>
        <p:spPr>
          <a:xfrm>
            <a:off x="3505200" y="1752600"/>
            <a:ext cx="2057400" cy="369332"/>
          </a:xfrm>
          <a:prstGeom prst="rect">
            <a:avLst/>
          </a:prstGeom>
          <a:noFill/>
        </p:spPr>
        <p:txBody>
          <a:bodyPr wrap="square" rtlCol="0">
            <a:spAutoFit/>
          </a:bodyPr>
          <a:lstStyle/>
          <a:p>
            <a:pPr algn="ctr"/>
            <a:r>
              <a:rPr lang="en-US" dirty="0"/>
              <a:t>border-top</a:t>
            </a:r>
          </a:p>
        </p:txBody>
      </p:sp>
      <p:sp>
        <p:nvSpPr>
          <p:cNvPr id="13" name="TextBox 12"/>
          <p:cNvSpPr txBox="1"/>
          <p:nvPr/>
        </p:nvSpPr>
        <p:spPr>
          <a:xfrm>
            <a:off x="3505200" y="1371600"/>
            <a:ext cx="2057400" cy="369332"/>
          </a:xfrm>
          <a:prstGeom prst="rect">
            <a:avLst/>
          </a:prstGeom>
          <a:noFill/>
        </p:spPr>
        <p:txBody>
          <a:bodyPr wrap="square" rtlCol="0">
            <a:spAutoFit/>
          </a:bodyPr>
          <a:lstStyle/>
          <a:p>
            <a:pPr algn="ctr"/>
            <a:r>
              <a:rPr lang="en-US" dirty="0"/>
              <a:t>margin-top</a:t>
            </a:r>
          </a:p>
        </p:txBody>
      </p:sp>
      <p:sp>
        <p:nvSpPr>
          <p:cNvPr id="14" name="TextBox 13"/>
          <p:cNvSpPr txBox="1"/>
          <p:nvPr/>
        </p:nvSpPr>
        <p:spPr>
          <a:xfrm rot="5400000">
            <a:off x="6940034" y="3511034"/>
            <a:ext cx="2057400" cy="369332"/>
          </a:xfrm>
          <a:prstGeom prst="rect">
            <a:avLst/>
          </a:prstGeom>
          <a:noFill/>
        </p:spPr>
        <p:txBody>
          <a:bodyPr wrap="square" rtlCol="0">
            <a:spAutoFit/>
          </a:bodyPr>
          <a:lstStyle/>
          <a:p>
            <a:pPr algn="ctr"/>
            <a:r>
              <a:rPr lang="en-US" dirty="0"/>
              <a:t>border-right</a:t>
            </a:r>
          </a:p>
        </p:txBody>
      </p:sp>
      <p:sp>
        <p:nvSpPr>
          <p:cNvPr id="15" name="TextBox 14"/>
          <p:cNvSpPr txBox="1"/>
          <p:nvPr/>
        </p:nvSpPr>
        <p:spPr>
          <a:xfrm rot="5400000">
            <a:off x="7321034" y="3511034"/>
            <a:ext cx="2057400" cy="369332"/>
          </a:xfrm>
          <a:prstGeom prst="rect">
            <a:avLst/>
          </a:prstGeom>
          <a:noFill/>
        </p:spPr>
        <p:txBody>
          <a:bodyPr wrap="square" rtlCol="0">
            <a:spAutoFit/>
          </a:bodyPr>
          <a:lstStyle/>
          <a:p>
            <a:pPr algn="ctr"/>
            <a:r>
              <a:rPr lang="en-US" dirty="0"/>
              <a:t>margin-right</a:t>
            </a:r>
          </a:p>
        </p:txBody>
      </p:sp>
      <p:sp>
        <p:nvSpPr>
          <p:cNvPr id="16" name="TextBox 15"/>
          <p:cNvSpPr txBox="1"/>
          <p:nvPr/>
        </p:nvSpPr>
        <p:spPr>
          <a:xfrm>
            <a:off x="3505200" y="5345668"/>
            <a:ext cx="2057400" cy="369332"/>
          </a:xfrm>
          <a:prstGeom prst="rect">
            <a:avLst/>
          </a:prstGeom>
          <a:noFill/>
        </p:spPr>
        <p:txBody>
          <a:bodyPr wrap="square" rtlCol="0">
            <a:spAutoFit/>
          </a:bodyPr>
          <a:lstStyle/>
          <a:p>
            <a:pPr algn="ctr"/>
            <a:r>
              <a:rPr lang="en-US" dirty="0"/>
              <a:t>border-bottom</a:t>
            </a:r>
          </a:p>
        </p:txBody>
      </p:sp>
      <p:sp>
        <p:nvSpPr>
          <p:cNvPr id="17" name="TextBox 16"/>
          <p:cNvSpPr txBox="1"/>
          <p:nvPr/>
        </p:nvSpPr>
        <p:spPr>
          <a:xfrm>
            <a:off x="3505200" y="5726668"/>
            <a:ext cx="2057400" cy="369332"/>
          </a:xfrm>
          <a:prstGeom prst="rect">
            <a:avLst/>
          </a:prstGeom>
          <a:noFill/>
        </p:spPr>
        <p:txBody>
          <a:bodyPr wrap="square" rtlCol="0">
            <a:spAutoFit/>
          </a:bodyPr>
          <a:lstStyle/>
          <a:p>
            <a:pPr algn="ctr"/>
            <a:r>
              <a:rPr lang="en-US" dirty="0"/>
              <a:t>margin-bottom</a:t>
            </a:r>
          </a:p>
        </p:txBody>
      </p:sp>
      <p:sp>
        <p:nvSpPr>
          <p:cNvPr id="18" name="TextBox 17"/>
          <p:cNvSpPr txBox="1"/>
          <p:nvPr/>
        </p:nvSpPr>
        <p:spPr>
          <a:xfrm rot="16200000">
            <a:off x="70367" y="3587234"/>
            <a:ext cx="2057400" cy="369332"/>
          </a:xfrm>
          <a:prstGeom prst="rect">
            <a:avLst/>
          </a:prstGeom>
          <a:noFill/>
        </p:spPr>
        <p:txBody>
          <a:bodyPr wrap="square" rtlCol="0">
            <a:spAutoFit/>
          </a:bodyPr>
          <a:lstStyle/>
          <a:p>
            <a:pPr algn="ctr"/>
            <a:r>
              <a:rPr lang="en-US" dirty="0"/>
              <a:t>border-left</a:t>
            </a:r>
          </a:p>
        </p:txBody>
      </p:sp>
      <p:sp>
        <p:nvSpPr>
          <p:cNvPr id="19" name="TextBox 18"/>
          <p:cNvSpPr txBox="1"/>
          <p:nvPr/>
        </p:nvSpPr>
        <p:spPr>
          <a:xfrm rot="16200000">
            <a:off x="-310633" y="3587234"/>
            <a:ext cx="2057400" cy="369332"/>
          </a:xfrm>
          <a:prstGeom prst="rect">
            <a:avLst/>
          </a:prstGeom>
          <a:noFill/>
        </p:spPr>
        <p:txBody>
          <a:bodyPr wrap="square" rtlCol="0">
            <a:spAutoFit/>
          </a:bodyPr>
          <a:lstStyle/>
          <a:p>
            <a:pPr algn="ctr"/>
            <a:r>
              <a:rPr lang="en-US" dirty="0"/>
              <a:t>margin-left</a:t>
            </a:r>
          </a:p>
        </p:txBody>
      </p:sp>
    </p:spTree>
    <p:extLst>
      <p:ext uri="{BB962C8B-B14F-4D97-AF65-F5344CB8AC3E}">
        <p14:creationId xmlns:p14="http://schemas.microsoft.com/office/powerpoint/2010/main" val="2115327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9" grpId="0"/>
      <p:bldP spid="10" grpId="0"/>
      <p:bldP spid="11" grpId="0"/>
      <p:bldP spid="12" grpId="0"/>
      <p:bldP spid="13" grpId="0"/>
      <p:bldP spid="14" grpId="0"/>
      <p:bldP spid="15" grpId="0"/>
      <p:bldP spid="16" grpId="0"/>
      <p:bldP spid="17" grpId="0"/>
      <p:bldP spid="18" grpId="0"/>
      <p:bldP spid="1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Padding</a:t>
            </a:r>
          </a:p>
        </p:txBody>
      </p:sp>
      <p:sp>
        <p:nvSpPr>
          <p:cNvPr id="3" name="Content Placeholder 2"/>
          <p:cNvSpPr>
            <a:spLocks noGrp="1"/>
          </p:cNvSpPr>
          <p:nvPr>
            <p:ph idx="1"/>
          </p:nvPr>
        </p:nvSpPr>
        <p:spPr>
          <a:xfrm>
            <a:off x="131180" y="863444"/>
            <a:ext cx="8106809" cy="5590565"/>
          </a:xfrm>
        </p:spPr>
        <p:txBody>
          <a:bodyPr/>
          <a:lstStyle/>
          <a:p>
            <a:r>
              <a:rPr lang="en-US" dirty="0"/>
              <a:t>The CSS padding properties define the space between the element border and the element content.</a:t>
            </a:r>
          </a:p>
          <a:p>
            <a:endParaRPr lang="en-US" dirty="0"/>
          </a:p>
          <a:p>
            <a:r>
              <a:rPr lang="en-US" dirty="0"/>
              <a:t>The top, right, bottom, and left padding can be changed independently using separate properties. </a:t>
            </a:r>
          </a:p>
          <a:p>
            <a:endParaRPr lang="en-US" dirty="0"/>
          </a:p>
          <a:p>
            <a:pPr marL="0" indent="0">
              <a:buNone/>
            </a:pPr>
            <a:endParaRPr lang="en-US" dirty="0"/>
          </a:p>
          <a:p>
            <a:pPr marL="0" indent="0">
              <a:buNone/>
            </a:pPr>
            <a:endParaRPr lang="en-US" dirty="0"/>
          </a:p>
          <a:p>
            <a:r>
              <a:rPr lang="en-US" dirty="0"/>
              <a:t>A shorthand padding property can also be used, to change all padding at once.</a:t>
            </a:r>
          </a:p>
          <a:p>
            <a:endParaRPr lang="en-US" dirty="0"/>
          </a:p>
        </p:txBody>
      </p:sp>
      <p:sp>
        <p:nvSpPr>
          <p:cNvPr id="4" name="TextBox 3"/>
          <p:cNvSpPr txBox="1"/>
          <p:nvPr/>
        </p:nvSpPr>
        <p:spPr>
          <a:xfrm>
            <a:off x="8362426" y="863444"/>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padding : 10px;</a:t>
            </a:r>
          </a:p>
          <a:p>
            <a:r>
              <a:rPr lang="en-US" dirty="0"/>
              <a:t>}</a:t>
            </a:r>
          </a:p>
        </p:txBody>
      </p:sp>
      <p:sp>
        <p:nvSpPr>
          <p:cNvPr id="5" name="TextBox 4"/>
          <p:cNvSpPr txBox="1"/>
          <p:nvPr/>
        </p:nvSpPr>
        <p:spPr>
          <a:xfrm>
            <a:off x="8362426" y="2110446"/>
            <a:ext cx="3505200" cy="1754326"/>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padding-top : 10px;</a:t>
            </a:r>
          </a:p>
          <a:p>
            <a:r>
              <a:rPr lang="en-US" dirty="0"/>
              <a:t>	padding-right : 20px;</a:t>
            </a:r>
          </a:p>
          <a:p>
            <a:r>
              <a:rPr lang="en-US" dirty="0"/>
              <a:t>	padding-bottom : 30 </a:t>
            </a:r>
            <a:r>
              <a:rPr lang="en-US" dirty="0" err="1"/>
              <a:t>px</a:t>
            </a:r>
            <a:r>
              <a:rPr lang="en-US" dirty="0"/>
              <a:t>;</a:t>
            </a:r>
          </a:p>
          <a:p>
            <a:r>
              <a:rPr lang="en-US" dirty="0"/>
              <a:t>	padding-left : 40 </a:t>
            </a:r>
            <a:r>
              <a:rPr lang="en-US" dirty="0" err="1"/>
              <a:t>px</a:t>
            </a:r>
            <a:r>
              <a:rPr lang="en-US" dirty="0"/>
              <a:t>;</a:t>
            </a:r>
          </a:p>
          <a:p>
            <a:r>
              <a:rPr lang="en-US" dirty="0"/>
              <a:t>}</a:t>
            </a:r>
          </a:p>
        </p:txBody>
      </p:sp>
      <p:sp>
        <p:nvSpPr>
          <p:cNvPr id="6" name="TextBox 5"/>
          <p:cNvSpPr txBox="1"/>
          <p:nvPr/>
        </p:nvSpPr>
        <p:spPr>
          <a:xfrm>
            <a:off x="8362426" y="4188444"/>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a:t>
            </a:r>
          </a:p>
          <a:p>
            <a:r>
              <a:rPr lang="en-US" dirty="0"/>
              <a:t>      padding : 10px 20px 30px 40px; </a:t>
            </a:r>
          </a:p>
          <a:p>
            <a:r>
              <a:rPr lang="en-US" dirty="0"/>
              <a:t>}</a:t>
            </a:r>
          </a:p>
        </p:txBody>
      </p:sp>
    </p:spTree>
    <p:extLst>
      <p:ext uri="{BB962C8B-B14F-4D97-AF65-F5344CB8AC3E}">
        <p14:creationId xmlns:p14="http://schemas.microsoft.com/office/powerpoint/2010/main" val="285822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Border</a:t>
            </a:r>
          </a:p>
        </p:txBody>
      </p:sp>
      <p:sp>
        <p:nvSpPr>
          <p:cNvPr id="3" name="Content Placeholder 2"/>
          <p:cNvSpPr>
            <a:spLocks noGrp="1"/>
          </p:cNvSpPr>
          <p:nvPr>
            <p:ph idx="1"/>
          </p:nvPr>
        </p:nvSpPr>
        <p:spPr>
          <a:xfrm>
            <a:off x="131181" y="863444"/>
            <a:ext cx="8282978" cy="5590565"/>
          </a:xfrm>
        </p:spPr>
        <p:txBody>
          <a:bodyPr/>
          <a:lstStyle/>
          <a:p>
            <a:r>
              <a:rPr lang="en-US" dirty="0"/>
              <a:t>The CSS border properties allow you to specify the style and color of an element's border.</a:t>
            </a:r>
          </a:p>
          <a:p>
            <a:r>
              <a:rPr lang="en-US" dirty="0"/>
              <a:t>Border Style Types </a:t>
            </a:r>
          </a:p>
          <a:p>
            <a:pPr lvl="1"/>
            <a:r>
              <a:rPr lang="en-US" dirty="0"/>
              <a:t>The border-style property specifies what kind of border to display.</a:t>
            </a:r>
          </a:p>
          <a:p>
            <a:r>
              <a:rPr lang="en-US" dirty="0"/>
              <a:t>Border Width</a:t>
            </a:r>
          </a:p>
          <a:p>
            <a:pPr lvl="1"/>
            <a:r>
              <a:rPr lang="en-US" dirty="0"/>
              <a:t>The border-width property is used to set the width of the border.</a:t>
            </a:r>
          </a:p>
          <a:p>
            <a:r>
              <a:rPr lang="en-US" dirty="0"/>
              <a:t>Border Color</a:t>
            </a:r>
          </a:p>
          <a:p>
            <a:pPr lvl="1"/>
            <a:r>
              <a:rPr lang="en-US" dirty="0"/>
              <a:t>The border-color property is used to set the color of the border.</a:t>
            </a:r>
          </a:p>
          <a:p>
            <a:pPr lvl="1"/>
            <a:r>
              <a:rPr lang="en-US" dirty="0"/>
              <a:t>Border colors can be any color defined by RGB, hexadecimal, or key terms. Below is an example of each of these types.</a:t>
            </a:r>
          </a:p>
          <a:p>
            <a:r>
              <a:rPr lang="en-US" dirty="0"/>
              <a:t>The top, right, bottom, and left border can be changed independently using separate properties.</a:t>
            </a:r>
          </a:p>
          <a:p>
            <a:endParaRPr lang="en-US" dirty="0"/>
          </a:p>
        </p:txBody>
      </p:sp>
      <p:sp>
        <p:nvSpPr>
          <p:cNvPr id="4" name="TextBox 3"/>
          <p:cNvSpPr txBox="1"/>
          <p:nvPr/>
        </p:nvSpPr>
        <p:spPr>
          <a:xfrm>
            <a:off x="8546983" y="863444"/>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border : 1px solid red;</a:t>
            </a:r>
          </a:p>
          <a:p>
            <a:r>
              <a:rPr lang="en-US" dirty="0"/>
              <a:t>}</a:t>
            </a:r>
          </a:p>
        </p:txBody>
      </p:sp>
      <p:sp>
        <p:nvSpPr>
          <p:cNvPr id="5" name="TextBox 4"/>
          <p:cNvSpPr txBox="1"/>
          <p:nvPr/>
        </p:nvSpPr>
        <p:spPr>
          <a:xfrm>
            <a:off x="8546983" y="1854044"/>
            <a:ext cx="3505200" cy="147732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border-style : solid;</a:t>
            </a:r>
          </a:p>
          <a:p>
            <a:r>
              <a:rPr lang="en-US" dirty="0"/>
              <a:t>	border-style : dotted;</a:t>
            </a:r>
          </a:p>
          <a:p>
            <a:r>
              <a:rPr lang="en-US" dirty="0"/>
              <a:t>	border-style : double;</a:t>
            </a:r>
          </a:p>
          <a:p>
            <a:r>
              <a:rPr lang="en-US" dirty="0"/>
              <a:t>}</a:t>
            </a:r>
          </a:p>
        </p:txBody>
      </p:sp>
      <p:sp>
        <p:nvSpPr>
          <p:cNvPr id="6" name="TextBox 5"/>
          <p:cNvSpPr txBox="1"/>
          <p:nvPr/>
        </p:nvSpPr>
        <p:spPr>
          <a:xfrm>
            <a:off x="8546983" y="3378044"/>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a:t>
            </a:r>
          </a:p>
          <a:p>
            <a:r>
              <a:rPr lang="en-US" dirty="0"/>
              <a:t>	border-width : 7px; </a:t>
            </a:r>
          </a:p>
          <a:p>
            <a:r>
              <a:rPr lang="en-US" dirty="0"/>
              <a:t>}</a:t>
            </a:r>
          </a:p>
        </p:txBody>
      </p:sp>
      <p:sp>
        <p:nvSpPr>
          <p:cNvPr id="7" name="TextBox 6"/>
          <p:cNvSpPr txBox="1"/>
          <p:nvPr/>
        </p:nvSpPr>
        <p:spPr>
          <a:xfrm>
            <a:off x="8546983" y="4368644"/>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a:t>
            </a:r>
          </a:p>
          <a:p>
            <a:r>
              <a:rPr lang="en-US" dirty="0"/>
              <a:t>	border-color : red; </a:t>
            </a:r>
          </a:p>
          <a:p>
            <a:r>
              <a:rPr lang="en-US" dirty="0"/>
              <a:t>}</a:t>
            </a:r>
          </a:p>
        </p:txBody>
      </p:sp>
      <p:sp>
        <p:nvSpPr>
          <p:cNvPr id="8" name="TextBox 7"/>
          <p:cNvSpPr txBox="1"/>
          <p:nvPr/>
        </p:nvSpPr>
        <p:spPr>
          <a:xfrm>
            <a:off x="8546983" y="5350314"/>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a:t>
            </a:r>
          </a:p>
          <a:p>
            <a:r>
              <a:rPr lang="en-US" dirty="0"/>
              <a:t>            border-top : 1px solid red;</a:t>
            </a:r>
          </a:p>
          <a:p>
            <a:r>
              <a:rPr lang="en-US" dirty="0"/>
              <a:t>}</a:t>
            </a:r>
          </a:p>
        </p:txBody>
      </p:sp>
    </p:spTree>
    <p:extLst>
      <p:ext uri="{BB962C8B-B14F-4D97-AF65-F5344CB8AC3E}">
        <p14:creationId xmlns:p14="http://schemas.microsoft.com/office/powerpoint/2010/main" val="542192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animBg="1"/>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Margin</a:t>
            </a:r>
          </a:p>
        </p:txBody>
      </p:sp>
      <p:sp>
        <p:nvSpPr>
          <p:cNvPr id="3" name="Content Placeholder 2"/>
          <p:cNvSpPr>
            <a:spLocks noGrp="1"/>
          </p:cNvSpPr>
          <p:nvPr>
            <p:ph idx="1"/>
          </p:nvPr>
        </p:nvSpPr>
        <p:spPr>
          <a:xfrm>
            <a:off x="131180" y="863444"/>
            <a:ext cx="7712526" cy="5590565"/>
          </a:xfrm>
        </p:spPr>
        <p:txBody>
          <a:bodyPr/>
          <a:lstStyle/>
          <a:p>
            <a:r>
              <a:rPr lang="en-US" dirty="0"/>
              <a:t>The CSS margin properties define the space around elements</a:t>
            </a:r>
          </a:p>
          <a:p>
            <a:endParaRPr lang="en-US" dirty="0"/>
          </a:p>
          <a:p>
            <a:r>
              <a:rPr lang="en-US" dirty="0"/>
              <a:t>The top, right, bottom, and left margin can be changed independently using separate properties. </a:t>
            </a:r>
          </a:p>
          <a:p>
            <a:endParaRPr lang="en-US" dirty="0"/>
          </a:p>
          <a:p>
            <a:endParaRPr lang="en-US" dirty="0"/>
          </a:p>
          <a:p>
            <a:endParaRPr lang="en-US" dirty="0"/>
          </a:p>
          <a:p>
            <a:r>
              <a:rPr lang="en-US" dirty="0"/>
              <a:t>A shorthand margin property can also be used, to change all margins at once.</a:t>
            </a:r>
          </a:p>
          <a:p>
            <a:endParaRPr lang="en-US" dirty="0"/>
          </a:p>
        </p:txBody>
      </p:sp>
      <p:sp>
        <p:nvSpPr>
          <p:cNvPr id="4" name="TextBox 3"/>
          <p:cNvSpPr txBox="1"/>
          <p:nvPr/>
        </p:nvSpPr>
        <p:spPr>
          <a:xfrm>
            <a:off x="8312091" y="863444"/>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margin: 10px;</a:t>
            </a:r>
          </a:p>
          <a:p>
            <a:r>
              <a:rPr lang="en-US" dirty="0"/>
              <a:t>}</a:t>
            </a:r>
          </a:p>
        </p:txBody>
      </p:sp>
      <p:sp>
        <p:nvSpPr>
          <p:cNvPr id="5" name="TextBox 4"/>
          <p:cNvSpPr txBox="1"/>
          <p:nvPr/>
        </p:nvSpPr>
        <p:spPr>
          <a:xfrm>
            <a:off x="8312091" y="2110446"/>
            <a:ext cx="3505200" cy="1754326"/>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margin -top : 10px;</a:t>
            </a:r>
          </a:p>
          <a:p>
            <a:r>
              <a:rPr lang="en-US" dirty="0"/>
              <a:t>	margin -right : 20px;</a:t>
            </a:r>
          </a:p>
          <a:p>
            <a:r>
              <a:rPr lang="en-US" dirty="0"/>
              <a:t>	margin -bottom : 30 </a:t>
            </a:r>
            <a:r>
              <a:rPr lang="en-US" dirty="0" err="1"/>
              <a:t>px</a:t>
            </a:r>
            <a:r>
              <a:rPr lang="en-US" dirty="0"/>
              <a:t>;</a:t>
            </a:r>
          </a:p>
          <a:p>
            <a:r>
              <a:rPr lang="en-US" dirty="0"/>
              <a:t>	margin -left : 40 </a:t>
            </a:r>
            <a:r>
              <a:rPr lang="en-US" dirty="0" err="1"/>
              <a:t>px</a:t>
            </a:r>
            <a:r>
              <a:rPr lang="en-US" dirty="0"/>
              <a:t>;</a:t>
            </a:r>
          </a:p>
          <a:p>
            <a:r>
              <a:rPr lang="en-US" dirty="0"/>
              <a:t>}</a:t>
            </a:r>
          </a:p>
        </p:txBody>
      </p:sp>
      <p:sp>
        <p:nvSpPr>
          <p:cNvPr id="6" name="TextBox 5"/>
          <p:cNvSpPr txBox="1"/>
          <p:nvPr/>
        </p:nvSpPr>
        <p:spPr>
          <a:xfrm>
            <a:off x="8312091" y="4188444"/>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a:t>
            </a:r>
          </a:p>
          <a:p>
            <a:r>
              <a:rPr lang="en-US" dirty="0"/>
              <a:t>      margin : 10px 20px 30px 40px; </a:t>
            </a:r>
          </a:p>
          <a:p>
            <a:r>
              <a:rPr lang="en-US" dirty="0"/>
              <a:t>}</a:t>
            </a:r>
          </a:p>
        </p:txBody>
      </p:sp>
    </p:spTree>
    <p:extLst>
      <p:ext uri="{BB962C8B-B14F-4D97-AF65-F5344CB8AC3E}">
        <p14:creationId xmlns:p14="http://schemas.microsoft.com/office/powerpoint/2010/main" val="1375315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Style Images</a:t>
            </a:r>
          </a:p>
        </p:txBody>
      </p:sp>
      <p:sp>
        <p:nvSpPr>
          <p:cNvPr id="3" name="Content Placeholder 2"/>
          <p:cNvSpPr>
            <a:spLocks noGrp="1"/>
          </p:cNvSpPr>
          <p:nvPr>
            <p:ph idx="1"/>
          </p:nvPr>
        </p:nvSpPr>
        <p:spPr/>
        <p:txBody>
          <a:bodyPr/>
          <a:lstStyle/>
          <a:p>
            <a:r>
              <a:rPr lang="en-US" dirty="0"/>
              <a:t>We can use many properties with Images like,</a:t>
            </a:r>
          </a:p>
          <a:p>
            <a:pPr lvl="1"/>
            <a:r>
              <a:rPr lang="en-US" dirty="0"/>
              <a:t>opacity</a:t>
            </a:r>
          </a:p>
          <a:p>
            <a:pPr lvl="1"/>
            <a:r>
              <a:rPr lang="en-US" dirty="0"/>
              <a:t>border-radius</a:t>
            </a:r>
          </a:p>
          <a:p>
            <a:pPr lvl="1"/>
            <a:r>
              <a:rPr lang="en-US" dirty="0"/>
              <a:t>margin-left, margin-right to be auto and display to be block (to make it aligned center)</a:t>
            </a:r>
          </a:p>
          <a:p>
            <a:pPr lvl="1"/>
            <a:r>
              <a:rPr lang="en-US" dirty="0"/>
              <a:t>max-width to be 100% and height to be auto (to make it responsive)</a:t>
            </a:r>
          </a:p>
          <a:p>
            <a:pPr lvl="1"/>
            <a:r>
              <a:rPr lang="en-US" dirty="0"/>
              <a:t>filter : blur, brightness, contrast</a:t>
            </a:r>
            <a:r>
              <a:rPr lang="en-US"/>
              <a:t>, drop-shadow, grayscale etc…</a:t>
            </a:r>
            <a:endParaRPr lang="en-US" dirty="0"/>
          </a:p>
          <a:p>
            <a:pPr lvl="1"/>
            <a:r>
              <a:rPr lang="en-US" dirty="0"/>
              <a:t>etc… </a:t>
            </a:r>
          </a:p>
        </p:txBody>
      </p:sp>
    </p:spTree>
    <p:extLst>
      <p:ext uri="{BB962C8B-B14F-4D97-AF65-F5344CB8AC3E}">
        <p14:creationId xmlns:p14="http://schemas.microsoft.com/office/powerpoint/2010/main" val="4823587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Positioning</a:t>
            </a:r>
          </a:p>
        </p:txBody>
      </p:sp>
      <p:sp>
        <p:nvSpPr>
          <p:cNvPr id="3" name="Content Placeholder 2"/>
          <p:cNvSpPr>
            <a:spLocks noGrp="1"/>
          </p:cNvSpPr>
          <p:nvPr>
            <p:ph idx="1"/>
          </p:nvPr>
        </p:nvSpPr>
        <p:spPr>
          <a:xfrm>
            <a:off x="131180" y="863444"/>
            <a:ext cx="7519579" cy="5590565"/>
          </a:xfrm>
        </p:spPr>
        <p:txBody>
          <a:bodyPr/>
          <a:lstStyle/>
          <a:p>
            <a:r>
              <a:rPr lang="en-US" sz="2000" dirty="0"/>
              <a:t>Absolute Positioning</a:t>
            </a:r>
          </a:p>
          <a:p>
            <a:pPr lvl="1" hangingPunct="0"/>
            <a:r>
              <a:rPr lang="en-US" dirty="0"/>
              <a:t>With absolute positioning, you define the exact pixel value where the specified HTML element will appear. </a:t>
            </a:r>
          </a:p>
          <a:p>
            <a:pPr lvl="1" hangingPunct="0"/>
            <a:r>
              <a:rPr lang="en-US" dirty="0"/>
              <a:t>The point of origin is the top-left of the browser's viewable area, so be sure you are measuring from that point.</a:t>
            </a:r>
          </a:p>
          <a:p>
            <a:pPr hangingPunct="0"/>
            <a:r>
              <a:rPr lang="en-US" sz="2000" dirty="0"/>
              <a:t>Relative Positioning</a:t>
            </a:r>
          </a:p>
          <a:p>
            <a:pPr lvl="1" hangingPunct="0"/>
            <a:r>
              <a:rPr lang="en-US" dirty="0"/>
              <a:t>Relative positioning changes the position of the HTML element relative to where it normally appears</a:t>
            </a:r>
          </a:p>
          <a:p>
            <a:pPr hangingPunct="0"/>
            <a:r>
              <a:rPr lang="en-US" sz="2000" dirty="0"/>
              <a:t>Fixed Positioning</a:t>
            </a:r>
          </a:p>
          <a:p>
            <a:pPr lvl="1" hangingPunct="0"/>
            <a:r>
              <a:rPr lang="en-US" dirty="0"/>
              <a:t>The element is positioned relative to the browser window, in fixed position, element will be in the same place even we scroll the screen.</a:t>
            </a:r>
          </a:p>
          <a:p>
            <a:pPr hangingPunct="0"/>
            <a:r>
              <a:rPr lang="en-US" sz="2000" dirty="0"/>
              <a:t>Sticky Positioning</a:t>
            </a:r>
          </a:p>
          <a:p>
            <a:pPr lvl="1" hangingPunct="0"/>
            <a:r>
              <a:rPr lang="en-US" dirty="0"/>
              <a:t>An element with position: sticky; is positioned based on the user's scroll position.</a:t>
            </a:r>
          </a:p>
          <a:p>
            <a:pPr lvl="1" hangingPunct="0"/>
            <a:r>
              <a:rPr lang="en-US" dirty="0"/>
              <a:t>A sticky element toggles between relative and fixed, depending on the scroll position.</a:t>
            </a:r>
          </a:p>
          <a:p>
            <a:pPr lvl="1" hangingPunct="0"/>
            <a:endParaRPr lang="en-US" dirty="0"/>
          </a:p>
          <a:p>
            <a:endParaRPr lang="en-US" dirty="0"/>
          </a:p>
        </p:txBody>
      </p:sp>
      <p:sp>
        <p:nvSpPr>
          <p:cNvPr id="4" name="TextBox 3"/>
          <p:cNvSpPr txBox="1"/>
          <p:nvPr/>
        </p:nvSpPr>
        <p:spPr>
          <a:xfrm>
            <a:off x="8228201" y="943058"/>
            <a:ext cx="3505200" cy="147732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h1{ </a:t>
            </a:r>
          </a:p>
          <a:p>
            <a:r>
              <a:rPr lang="en-US" dirty="0"/>
              <a:t>	position : absolute;</a:t>
            </a:r>
          </a:p>
          <a:p>
            <a:r>
              <a:rPr lang="en-US" dirty="0"/>
              <a:t>	left : 50px;</a:t>
            </a:r>
          </a:p>
          <a:p>
            <a:r>
              <a:rPr lang="en-US" dirty="0"/>
              <a:t>	top : 100px; </a:t>
            </a:r>
          </a:p>
          <a:p>
            <a:r>
              <a:rPr lang="en-US" dirty="0"/>
              <a:t>}</a:t>
            </a:r>
          </a:p>
        </p:txBody>
      </p:sp>
      <p:sp>
        <p:nvSpPr>
          <p:cNvPr id="5" name="TextBox 4"/>
          <p:cNvSpPr txBox="1"/>
          <p:nvPr/>
        </p:nvSpPr>
        <p:spPr>
          <a:xfrm>
            <a:off x="8228201" y="2420386"/>
            <a:ext cx="3505200" cy="147732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h1{ </a:t>
            </a:r>
          </a:p>
          <a:p>
            <a:r>
              <a:rPr lang="en-US" dirty="0"/>
              <a:t>	position : relative;</a:t>
            </a:r>
          </a:p>
          <a:p>
            <a:r>
              <a:rPr lang="en-US" dirty="0"/>
              <a:t>	left : 50px;</a:t>
            </a:r>
          </a:p>
          <a:p>
            <a:r>
              <a:rPr lang="en-US" dirty="0"/>
              <a:t>	top : 100px;</a:t>
            </a:r>
          </a:p>
          <a:p>
            <a:r>
              <a:rPr lang="en-US" dirty="0"/>
              <a:t>}</a:t>
            </a:r>
          </a:p>
        </p:txBody>
      </p:sp>
      <p:sp>
        <p:nvSpPr>
          <p:cNvPr id="6" name="TextBox 5"/>
          <p:cNvSpPr txBox="1"/>
          <p:nvPr/>
        </p:nvSpPr>
        <p:spPr>
          <a:xfrm>
            <a:off x="8228201" y="3897714"/>
            <a:ext cx="3505200" cy="147732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h1{ </a:t>
            </a:r>
          </a:p>
          <a:p>
            <a:r>
              <a:rPr lang="en-US" dirty="0"/>
              <a:t>	position : fixed;</a:t>
            </a:r>
          </a:p>
          <a:p>
            <a:r>
              <a:rPr lang="en-US" dirty="0"/>
              <a:t>	top : 50px;</a:t>
            </a:r>
          </a:p>
          <a:p>
            <a:r>
              <a:rPr lang="en-US" dirty="0"/>
              <a:t>	left : 100px; </a:t>
            </a:r>
          </a:p>
          <a:p>
            <a:r>
              <a:rPr lang="en-US" dirty="0"/>
              <a:t>}</a:t>
            </a:r>
          </a:p>
        </p:txBody>
      </p:sp>
      <p:sp>
        <p:nvSpPr>
          <p:cNvPr id="7" name="TextBox 6"/>
          <p:cNvSpPr txBox="1"/>
          <p:nvPr/>
        </p:nvSpPr>
        <p:spPr>
          <a:xfrm>
            <a:off x="8228201" y="5375042"/>
            <a:ext cx="3505200" cy="1200329"/>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h1{ </a:t>
            </a:r>
          </a:p>
          <a:p>
            <a:r>
              <a:rPr lang="en-US" dirty="0"/>
              <a:t>	position : sticky;</a:t>
            </a:r>
          </a:p>
          <a:p>
            <a:r>
              <a:rPr lang="en-US" dirty="0"/>
              <a:t>	top : 0px;</a:t>
            </a:r>
          </a:p>
          <a:p>
            <a:r>
              <a:rPr lang="en-US" dirty="0"/>
              <a:t>}</a:t>
            </a:r>
          </a:p>
        </p:txBody>
      </p:sp>
    </p:spTree>
    <p:extLst>
      <p:ext uri="{BB962C8B-B14F-4D97-AF65-F5344CB8AC3E}">
        <p14:creationId xmlns:p14="http://schemas.microsoft.com/office/powerpoint/2010/main" val="139212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Layers</a:t>
            </a:r>
          </a:p>
        </p:txBody>
      </p:sp>
      <p:sp>
        <p:nvSpPr>
          <p:cNvPr id="3" name="Content Placeholder 2"/>
          <p:cNvSpPr>
            <a:spLocks noGrp="1"/>
          </p:cNvSpPr>
          <p:nvPr>
            <p:ph idx="1"/>
          </p:nvPr>
        </p:nvSpPr>
        <p:spPr>
          <a:xfrm>
            <a:off x="131180" y="863444"/>
            <a:ext cx="6957517" cy="5590565"/>
          </a:xfrm>
        </p:spPr>
        <p:txBody>
          <a:bodyPr/>
          <a:lstStyle/>
          <a:p>
            <a:r>
              <a:rPr lang="en-US" dirty="0"/>
              <a:t>CSS allows you to control which item will appear on top with the use of layers.</a:t>
            </a:r>
          </a:p>
          <a:p>
            <a:r>
              <a:rPr lang="en-US" dirty="0"/>
              <a:t>In CSS, each element is given a priority. </a:t>
            </a:r>
          </a:p>
          <a:p>
            <a:r>
              <a:rPr lang="en-US" dirty="0"/>
              <a:t>If there are two overlapping CSS positioned elements, the element with the higher priority will appear on top of the other. </a:t>
            </a:r>
          </a:p>
          <a:p>
            <a:r>
              <a:rPr lang="en-US" dirty="0"/>
              <a:t>To manually define a priority, set the z-index value. The larger the value, the higher the priority the element will have.</a:t>
            </a:r>
          </a:p>
          <a:p>
            <a:endParaRPr lang="en-US" dirty="0"/>
          </a:p>
        </p:txBody>
      </p:sp>
      <p:sp>
        <p:nvSpPr>
          <p:cNvPr id="4" name="TextBox 3"/>
          <p:cNvSpPr txBox="1"/>
          <p:nvPr/>
        </p:nvSpPr>
        <p:spPr>
          <a:xfrm>
            <a:off x="8379203" y="863444"/>
            <a:ext cx="3505200" cy="5355312"/>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CSS</a:t>
            </a:r>
          </a:p>
          <a:p>
            <a:r>
              <a:rPr lang="en-US" dirty="0"/>
              <a:t>#division1{ </a:t>
            </a:r>
          </a:p>
          <a:p>
            <a:r>
              <a:rPr lang="en-US" dirty="0"/>
              <a:t>	position : absolute;</a:t>
            </a:r>
          </a:p>
          <a:p>
            <a:r>
              <a:rPr lang="en-US" dirty="0"/>
              <a:t>	height : 100px;</a:t>
            </a:r>
          </a:p>
          <a:p>
            <a:r>
              <a:rPr lang="en-US" dirty="0"/>
              <a:t>	width : 100px;</a:t>
            </a:r>
          </a:p>
          <a:p>
            <a:r>
              <a:rPr lang="en-US" dirty="0"/>
              <a:t>	left : 100px;</a:t>
            </a:r>
          </a:p>
          <a:p>
            <a:r>
              <a:rPr lang="en-US" dirty="0"/>
              <a:t>	top : 150px; </a:t>
            </a:r>
          </a:p>
          <a:p>
            <a:r>
              <a:rPr lang="en-US" dirty="0"/>
              <a:t>	background-color : red;</a:t>
            </a:r>
          </a:p>
          <a:p>
            <a:r>
              <a:rPr lang="en-US" dirty="0"/>
              <a:t>	z-index : 5;</a:t>
            </a:r>
          </a:p>
          <a:p>
            <a:r>
              <a:rPr lang="en-US" dirty="0"/>
              <a:t>}</a:t>
            </a:r>
          </a:p>
          <a:p>
            <a:r>
              <a:rPr lang="en-US" dirty="0"/>
              <a:t>#division2{</a:t>
            </a:r>
          </a:p>
          <a:p>
            <a:r>
              <a:rPr lang="en-US" dirty="0"/>
              <a:t>	position : absolute;</a:t>
            </a:r>
          </a:p>
          <a:p>
            <a:r>
              <a:rPr lang="en-US" dirty="0"/>
              <a:t>	height : 200px;</a:t>
            </a:r>
          </a:p>
          <a:p>
            <a:r>
              <a:rPr lang="en-US" dirty="0"/>
              <a:t>	width : 200px;</a:t>
            </a:r>
          </a:p>
          <a:p>
            <a:r>
              <a:rPr lang="en-US" dirty="0"/>
              <a:t>	left : 50px;</a:t>
            </a:r>
          </a:p>
          <a:p>
            <a:r>
              <a:rPr lang="en-US" dirty="0"/>
              <a:t>	top : 100px;</a:t>
            </a:r>
          </a:p>
          <a:p>
            <a:r>
              <a:rPr lang="en-US" dirty="0"/>
              <a:t>	background-color : blue;</a:t>
            </a:r>
          </a:p>
          <a:p>
            <a:r>
              <a:rPr lang="en-US" dirty="0"/>
              <a:t>	 z-index : 2;</a:t>
            </a:r>
          </a:p>
          <a:p>
            <a:r>
              <a:rPr lang="en-US" dirty="0"/>
              <a:t>}</a:t>
            </a:r>
          </a:p>
        </p:txBody>
      </p:sp>
      <p:sp>
        <p:nvSpPr>
          <p:cNvPr id="5" name="TextBox 4"/>
          <p:cNvSpPr txBox="1"/>
          <p:nvPr/>
        </p:nvSpPr>
        <p:spPr>
          <a:xfrm>
            <a:off x="3502403" y="4273573"/>
            <a:ext cx="4267200" cy="1754326"/>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HTML</a:t>
            </a:r>
          </a:p>
          <a:p>
            <a:pPr algn="ctr"/>
            <a:endParaRPr lang="en-US" b="1" dirty="0">
              <a:solidFill>
                <a:srgbClr val="E40524"/>
              </a:solidFill>
            </a:endParaRPr>
          </a:p>
          <a:p>
            <a:r>
              <a:rPr lang="en-US" dirty="0"/>
              <a:t>&lt;div id="division1"&gt;</a:t>
            </a:r>
          </a:p>
          <a:p>
            <a:r>
              <a:rPr lang="en-US" dirty="0"/>
              <a:t>&lt;/div&gt;</a:t>
            </a:r>
          </a:p>
          <a:p>
            <a:r>
              <a:rPr lang="en-US" dirty="0"/>
              <a:t>&lt;div id="division2"&gt;</a:t>
            </a:r>
          </a:p>
          <a:p>
            <a:r>
              <a:rPr lang="en-US" dirty="0"/>
              <a:t>&lt;/div&gt;</a:t>
            </a:r>
          </a:p>
        </p:txBody>
      </p:sp>
      <p:pic>
        <p:nvPicPr>
          <p:cNvPr id="6" name="Picture 2"/>
          <p:cNvPicPr>
            <a:picLocks noChangeAspect="1" noChangeArrowheads="1"/>
          </p:cNvPicPr>
          <p:nvPr/>
        </p:nvPicPr>
        <p:blipFill>
          <a:blip r:embed="rId2" cstate="print"/>
          <a:srcRect/>
          <a:stretch>
            <a:fillRect/>
          </a:stretch>
        </p:blipFill>
        <p:spPr bwMode="auto">
          <a:xfrm>
            <a:off x="6564690" y="3999274"/>
            <a:ext cx="2409825" cy="2371725"/>
          </a:xfrm>
          <a:prstGeom prst="rect">
            <a:avLst/>
          </a:prstGeom>
          <a:noFill/>
          <a:ln w="9525">
            <a:noFill/>
            <a:miter lim="800000"/>
            <a:headEnd/>
            <a:tailEnd/>
          </a:ln>
          <a:effectLst/>
        </p:spPr>
      </p:pic>
    </p:spTree>
    <p:extLst>
      <p:ext uri="{BB962C8B-B14F-4D97-AF65-F5344CB8AC3E}">
        <p14:creationId xmlns:p14="http://schemas.microsoft.com/office/powerpoint/2010/main" val="1314950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Float Property</a:t>
            </a:r>
          </a:p>
        </p:txBody>
      </p:sp>
      <p:sp>
        <p:nvSpPr>
          <p:cNvPr id="3" name="Content Placeholder 2"/>
          <p:cNvSpPr>
            <a:spLocks noGrp="1"/>
          </p:cNvSpPr>
          <p:nvPr>
            <p:ph idx="1"/>
          </p:nvPr>
        </p:nvSpPr>
        <p:spPr/>
        <p:txBody>
          <a:bodyPr/>
          <a:lstStyle/>
          <a:p>
            <a:r>
              <a:rPr lang="en-US" dirty="0"/>
              <a:t>The CSS float property defines that an element should be taken out of the normal flow of the document and placed along the left or right side of its containing block. </a:t>
            </a:r>
          </a:p>
          <a:p>
            <a:r>
              <a:rPr lang="en-US" dirty="0"/>
              <a:t>Text and inline elements will then wrap around this element.</a:t>
            </a:r>
          </a:p>
          <a:p>
            <a:endParaRPr lang="en-US" dirty="0"/>
          </a:p>
        </p:txBody>
      </p:sp>
      <p:sp>
        <p:nvSpPr>
          <p:cNvPr id="4" name="TextBox 3"/>
          <p:cNvSpPr txBox="1"/>
          <p:nvPr/>
        </p:nvSpPr>
        <p:spPr>
          <a:xfrm>
            <a:off x="379601" y="4104314"/>
            <a:ext cx="4267200" cy="2308324"/>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HTML</a:t>
            </a:r>
          </a:p>
          <a:p>
            <a:pPr algn="ctr"/>
            <a:endParaRPr lang="en-US" b="1" dirty="0">
              <a:solidFill>
                <a:srgbClr val="E40524"/>
              </a:solidFill>
            </a:endParaRPr>
          </a:p>
          <a:p>
            <a:r>
              <a:rPr lang="en-US" dirty="0"/>
              <a:t>&lt;div id="division1"&gt;</a:t>
            </a:r>
          </a:p>
          <a:p>
            <a:r>
              <a:rPr lang="en-US" dirty="0"/>
              <a:t>	ABC Content</a:t>
            </a:r>
          </a:p>
          <a:p>
            <a:r>
              <a:rPr lang="en-US" dirty="0"/>
              <a:t>&lt;/div&gt;</a:t>
            </a:r>
          </a:p>
          <a:p>
            <a:r>
              <a:rPr lang="en-US" dirty="0"/>
              <a:t>&lt;div id="division2"&gt;</a:t>
            </a:r>
          </a:p>
          <a:p>
            <a:r>
              <a:rPr lang="en-US" dirty="0"/>
              <a:t>	XYZ Content</a:t>
            </a:r>
          </a:p>
          <a:p>
            <a:r>
              <a:rPr lang="en-US" dirty="0"/>
              <a:t>&lt;/div&gt;</a:t>
            </a:r>
          </a:p>
        </p:txBody>
      </p:sp>
      <p:sp>
        <p:nvSpPr>
          <p:cNvPr id="5" name="TextBox 4"/>
          <p:cNvSpPr txBox="1"/>
          <p:nvPr/>
        </p:nvSpPr>
        <p:spPr>
          <a:xfrm>
            <a:off x="4799201" y="3266114"/>
            <a:ext cx="4267200" cy="3139321"/>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CSS</a:t>
            </a:r>
          </a:p>
          <a:p>
            <a:r>
              <a:rPr lang="en-US" dirty="0"/>
              <a:t>#division1{</a:t>
            </a:r>
          </a:p>
          <a:p>
            <a:r>
              <a:rPr lang="en-US" dirty="0"/>
              <a:t>	background-color : red;</a:t>
            </a:r>
          </a:p>
          <a:p>
            <a:r>
              <a:rPr lang="en-US" dirty="0"/>
              <a:t>	float : left;</a:t>
            </a:r>
          </a:p>
          <a:p>
            <a:r>
              <a:rPr lang="en-IN" dirty="0"/>
              <a:t>	width: 40%;</a:t>
            </a:r>
            <a:endParaRPr lang="en-US" dirty="0"/>
          </a:p>
          <a:p>
            <a:r>
              <a:rPr lang="en-US" dirty="0"/>
              <a:t>}</a:t>
            </a:r>
          </a:p>
          <a:p>
            <a:r>
              <a:rPr lang="en-US" dirty="0"/>
              <a:t>#division2{</a:t>
            </a:r>
          </a:p>
          <a:p>
            <a:r>
              <a:rPr lang="en-US" dirty="0"/>
              <a:t>	 background-color : blue;</a:t>
            </a:r>
          </a:p>
          <a:p>
            <a:r>
              <a:rPr lang="en-US" dirty="0"/>
              <a:t>	float : right;</a:t>
            </a:r>
          </a:p>
          <a:p>
            <a:r>
              <a:rPr lang="en-IN" dirty="0"/>
              <a:t>	width: 40%;</a:t>
            </a:r>
            <a:endParaRPr lang="en-US" dirty="0"/>
          </a:p>
          <a:p>
            <a:r>
              <a:rPr lang="en-US" dirty="0"/>
              <a:t>}</a:t>
            </a:r>
          </a:p>
        </p:txBody>
      </p:sp>
      <p:pic>
        <p:nvPicPr>
          <p:cNvPr id="6" name="Picture 3"/>
          <p:cNvPicPr>
            <a:picLocks noChangeAspect="1" noChangeArrowheads="1"/>
          </p:cNvPicPr>
          <p:nvPr/>
        </p:nvPicPr>
        <p:blipFill>
          <a:blip r:embed="rId2" cstate="print"/>
          <a:srcRect/>
          <a:stretch>
            <a:fillRect/>
          </a:stretch>
        </p:blipFill>
        <p:spPr bwMode="auto">
          <a:xfrm>
            <a:off x="2056001" y="2046914"/>
            <a:ext cx="5181600" cy="2771775"/>
          </a:xfrm>
          <a:prstGeom prst="rect">
            <a:avLst/>
          </a:prstGeom>
          <a:noFill/>
          <a:ln w="9525">
            <a:noFill/>
            <a:miter lim="800000"/>
            <a:headEnd/>
            <a:tailEnd/>
          </a:ln>
          <a:effectLst/>
        </p:spPr>
      </p:pic>
    </p:spTree>
    <p:extLst>
      <p:ext uri="{BB962C8B-B14F-4D97-AF65-F5344CB8AC3E}">
        <p14:creationId xmlns:p14="http://schemas.microsoft.com/office/powerpoint/2010/main" val="1367479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CSS3</a:t>
            </a:r>
          </a:p>
        </p:txBody>
      </p:sp>
      <p:sp>
        <p:nvSpPr>
          <p:cNvPr id="3" name="Content Placeholder 2"/>
          <p:cNvSpPr>
            <a:spLocks noGrp="1"/>
          </p:cNvSpPr>
          <p:nvPr>
            <p:ph idx="1"/>
          </p:nvPr>
        </p:nvSpPr>
        <p:spPr/>
        <p:txBody>
          <a:bodyPr/>
          <a:lstStyle/>
          <a:p>
            <a:r>
              <a:rPr lang="en-US" dirty="0"/>
              <a:t>CSS3 is the </a:t>
            </a:r>
            <a:r>
              <a:rPr lang="en-US" b="1" dirty="0"/>
              <a:t>latest standard </a:t>
            </a:r>
            <a:r>
              <a:rPr lang="en-US" dirty="0"/>
              <a:t>for CSS.</a:t>
            </a:r>
          </a:p>
          <a:p>
            <a:r>
              <a:rPr lang="en-US" dirty="0"/>
              <a:t>CSS3 is completely backwards-compatible with earlier versions of CSS.</a:t>
            </a:r>
          </a:p>
          <a:p>
            <a:r>
              <a:rPr lang="en-US" dirty="0"/>
              <a:t>CSS3 has been split into "modules". It contains the "old CSS specification" (which has been split into smaller pieces). In addition, new modules are added.</a:t>
            </a:r>
          </a:p>
          <a:p>
            <a:r>
              <a:rPr lang="en-US" dirty="0"/>
              <a:t>CSS3 Transitions are a presentational effect which allow property changes in CSS values, such as those that may be defined to occur on :hover or :focus, to occur smoothly over a specified duration – rather than happening instantaneously as is the normal behavior.</a:t>
            </a:r>
          </a:p>
          <a:p>
            <a:r>
              <a:rPr lang="en-US" dirty="0"/>
              <a:t>Transition effects can be applied to a wide variety of CSS properties, including background-color, width, height, opacity, and many more.</a:t>
            </a:r>
          </a:p>
          <a:p>
            <a:endParaRPr lang="en-US" dirty="0"/>
          </a:p>
          <a:p>
            <a:endParaRPr lang="en-US" dirty="0"/>
          </a:p>
        </p:txBody>
      </p:sp>
    </p:spTree>
    <p:extLst>
      <p:ext uri="{BB962C8B-B14F-4D97-AF65-F5344CB8AC3E}">
        <p14:creationId xmlns:p14="http://schemas.microsoft.com/office/powerpoint/2010/main" val="31325195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CSS3 (</a:t>
            </a:r>
            <a:r>
              <a:rPr lang="en-US" dirty="0" err="1"/>
              <a:t>Cont</a:t>
            </a:r>
            <a:r>
              <a:rPr lang="en-US" dirty="0"/>
              <a:t>)</a:t>
            </a:r>
          </a:p>
        </p:txBody>
      </p:sp>
      <p:sp>
        <p:nvSpPr>
          <p:cNvPr id="3" name="Content Placeholder 2"/>
          <p:cNvSpPr>
            <a:spLocks noGrp="1"/>
          </p:cNvSpPr>
          <p:nvPr>
            <p:ph idx="1"/>
          </p:nvPr>
        </p:nvSpPr>
        <p:spPr/>
        <p:txBody>
          <a:bodyPr/>
          <a:lstStyle/>
          <a:p>
            <a:r>
              <a:rPr lang="en-US" dirty="0"/>
              <a:t>Some of the most important CSS3 modules are:</a:t>
            </a:r>
          </a:p>
          <a:p>
            <a:pPr lvl="1"/>
            <a:r>
              <a:rPr lang="en-US" dirty="0"/>
              <a:t>CSS Animations and Transitions</a:t>
            </a:r>
          </a:p>
          <a:p>
            <a:pPr lvl="1"/>
            <a:r>
              <a:rPr lang="en-US" dirty="0"/>
              <a:t>Calculating Values With </a:t>
            </a:r>
            <a:r>
              <a:rPr lang="en-US" dirty="0" err="1"/>
              <a:t>calc</a:t>
            </a:r>
            <a:r>
              <a:rPr lang="en-US" dirty="0"/>
              <a:t>()</a:t>
            </a:r>
          </a:p>
          <a:p>
            <a:pPr lvl="1"/>
            <a:r>
              <a:rPr lang="en-US" dirty="0"/>
              <a:t>Advanced Selectors</a:t>
            </a:r>
          </a:p>
          <a:p>
            <a:pPr lvl="1"/>
            <a:r>
              <a:rPr lang="en-US" dirty="0"/>
              <a:t>Generated Content and Counters</a:t>
            </a:r>
          </a:p>
          <a:p>
            <a:pPr lvl="1"/>
            <a:r>
              <a:rPr lang="en-US" dirty="0"/>
              <a:t>Gradients</a:t>
            </a:r>
          </a:p>
          <a:p>
            <a:pPr lvl="1"/>
            <a:r>
              <a:rPr lang="en-US" dirty="0" err="1"/>
              <a:t>Webfonts</a:t>
            </a:r>
            <a:endParaRPr lang="en-US" dirty="0"/>
          </a:p>
          <a:p>
            <a:pPr lvl="1"/>
            <a:r>
              <a:rPr lang="en-US" dirty="0"/>
              <a:t>Box Sizing</a:t>
            </a:r>
          </a:p>
          <a:p>
            <a:pPr lvl="1"/>
            <a:r>
              <a:rPr lang="en-US" dirty="0"/>
              <a:t>Border Images</a:t>
            </a:r>
          </a:p>
          <a:p>
            <a:pPr lvl="1"/>
            <a:r>
              <a:rPr lang="en-US" dirty="0"/>
              <a:t>Media Queries</a:t>
            </a:r>
          </a:p>
          <a:p>
            <a:pPr lvl="1"/>
            <a:r>
              <a:rPr lang="en-US" dirty="0"/>
              <a:t>Multiple Backgrounds</a:t>
            </a:r>
          </a:p>
          <a:p>
            <a:pPr lvl="1"/>
            <a:r>
              <a:rPr lang="en-US" dirty="0"/>
              <a:t>CSS Columns</a:t>
            </a:r>
          </a:p>
          <a:p>
            <a:pPr lvl="1"/>
            <a:endParaRPr lang="en-US" dirty="0"/>
          </a:p>
          <a:p>
            <a:pPr>
              <a:buNone/>
            </a:pPr>
            <a:r>
              <a:rPr lang="en-US" sz="1800" dirty="0">
                <a:hlinkClick r:id="rId2"/>
              </a:rPr>
              <a:t>Courtesy : http://tutorialzine.com/2013/10/12-awesome-css3-features-you-can-finally-use/</a:t>
            </a:r>
            <a:endParaRPr lang="en-US" sz="1800" dirty="0"/>
          </a:p>
          <a:p>
            <a:endParaRPr lang="en-US" dirty="0"/>
          </a:p>
        </p:txBody>
      </p:sp>
    </p:spTree>
    <p:extLst>
      <p:ext uri="{BB962C8B-B14F-4D97-AF65-F5344CB8AC3E}">
        <p14:creationId xmlns:p14="http://schemas.microsoft.com/office/powerpoint/2010/main" val="3697388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Bandwidth and Cache</a:t>
            </a:r>
          </a:p>
        </p:txBody>
      </p:sp>
      <p:sp>
        <p:nvSpPr>
          <p:cNvPr id="3" name="Content Placeholder 2"/>
          <p:cNvSpPr>
            <a:spLocks noGrp="1"/>
          </p:cNvSpPr>
          <p:nvPr>
            <p:ph idx="1"/>
          </p:nvPr>
        </p:nvSpPr>
        <p:spPr/>
        <p:txBody>
          <a:bodyPr/>
          <a:lstStyle/>
          <a:p>
            <a:r>
              <a:rPr lang="en-US" dirty="0"/>
              <a:t>Users have different connection speed, i.e. bandwidth, to access the Web sites.</a:t>
            </a:r>
          </a:p>
          <a:p>
            <a:r>
              <a:rPr lang="en-US" dirty="0"/>
              <a:t>Connection speed plays an important role in designing web pages, if user has low bandwidth connection and a web page contains too many images, it takes more time to download.</a:t>
            </a:r>
          </a:p>
          <a:p>
            <a:r>
              <a:rPr lang="en-US" dirty="0"/>
              <a:t>Generally, users have no patience to wait for longer time than 10-15 seconds and move to other site without looking at contents of your web page.</a:t>
            </a:r>
          </a:p>
          <a:p>
            <a:r>
              <a:rPr lang="en-US" dirty="0"/>
              <a:t>Browser provides temporary memory called cache to store the graphics.</a:t>
            </a:r>
          </a:p>
          <a:p>
            <a:r>
              <a:rPr lang="en-US" dirty="0"/>
              <a:t>When user gives the URL of the web page for the first time, HTML file together with all the graphics files referred in a page is downloaded and displayed.</a:t>
            </a:r>
          </a:p>
        </p:txBody>
      </p:sp>
    </p:spTree>
    <p:extLst>
      <p:ext uri="{BB962C8B-B14F-4D97-AF65-F5344CB8AC3E}">
        <p14:creationId xmlns:p14="http://schemas.microsoft.com/office/powerpoint/2010/main" val="106193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Animations</a:t>
            </a:r>
          </a:p>
        </p:txBody>
      </p:sp>
      <p:sp>
        <p:nvSpPr>
          <p:cNvPr id="3" name="Content Placeholder 2"/>
          <p:cNvSpPr>
            <a:spLocks noGrp="1"/>
          </p:cNvSpPr>
          <p:nvPr>
            <p:ph idx="1"/>
          </p:nvPr>
        </p:nvSpPr>
        <p:spPr/>
        <p:txBody>
          <a:bodyPr/>
          <a:lstStyle/>
          <a:p>
            <a:r>
              <a:rPr lang="en-US" dirty="0"/>
              <a:t>CSS animations make it possible to animate transitions from one CSS style configuration to another. </a:t>
            </a:r>
          </a:p>
          <a:p>
            <a:r>
              <a:rPr lang="en-US" dirty="0"/>
              <a:t>Animations consist of two components, </a:t>
            </a:r>
          </a:p>
          <a:p>
            <a:pPr lvl="1"/>
            <a:r>
              <a:rPr lang="en-US" dirty="0"/>
              <a:t>a style describing the CSS animation</a:t>
            </a:r>
          </a:p>
          <a:p>
            <a:pPr lvl="1"/>
            <a:r>
              <a:rPr lang="en-US" dirty="0"/>
              <a:t>a set of </a:t>
            </a:r>
            <a:r>
              <a:rPr lang="en-US" dirty="0" err="1"/>
              <a:t>keyframes</a:t>
            </a:r>
            <a:r>
              <a:rPr lang="en-US" dirty="0"/>
              <a:t> that indicate the start and end states of the animation’s style, as well as possible intermediate waypoints.</a:t>
            </a:r>
          </a:p>
          <a:p>
            <a:r>
              <a:rPr lang="en-US" dirty="0"/>
              <a:t>There are three key advantages to CSS animations over traditional script-driven animation techniques:</a:t>
            </a:r>
          </a:p>
          <a:p>
            <a:pPr lvl="1"/>
            <a:r>
              <a:rPr lang="en-US" dirty="0"/>
              <a:t>They’re easy to use for simple animations; you can create them without even having to know JavaScript.</a:t>
            </a:r>
          </a:p>
          <a:p>
            <a:pPr lvl="1"/>
            <a:r>
              <a:rPr lang="en-US" dirty="0"/>
              <a:t>The animations run well, even under moderate system load. Simple animations can often perform poorly in JavaScript. The rendering engine can use frame-skipping and other techniques to keep the performance as smooth as possible.</a:t>
            </a:r>
          </a:p>
          <a:p>
            <a:pPr lvl="1"/>
            <a:r>
              <a:rPr lang="en-US" dirty="0"/>
              <a:t>Letting the browser control the animation sequence lets the browser optimize performance and efficiency by, for example, reducing the update frequency of animations running in tabs that aren't currently visible.</a:t>
            </a:r>
          </a:p>
          <a:p>
            <a:pPr lvl="1"/>
            <a:endParaRPr lang="en-US" dirty="0"/>
          </a:p>
        </p:txBody>
      </p:sp>
    </p:spTree>
    <p:extLst>
      <p:ext uri="{BB962C8B-B14F-4D97-AF65-F5344CB8AC3E}">
        <p14:creationId xmlns:p14="http://schemas.microsoft.com/office/powerpoint/2010/main" val="3014267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the animation</a:t>
            </a:r>
          </a:p>
        </p:txBody>
      </p:sp>
      <p:sp>
        <p:nvSpPr>
          <p:cNvPr id="3" name="Content Placeholder 2"/>
          <p:cNvSpPr>
            <a:spLocks noGrp="1"/>
          </p:cNvSpPr>
          <p:nvPr>
            <p:ph idx="1"/>
          </p:nvPr>
        </p:nvSpPr>
        <p:spPr/>
        <p:txBody>
          <a:bodyPr/>
          <a:lstStyle/>
          <a:p>
            <a:r>
              <a:rPr lang="en-US" dirty="0"/>
              <a:t>To create a CSS animation sequence, you style the element you want to animate with the animation property or its sub-properties. This lets you configure the timing, duration, and other details of how the animation sequence should progress. </a:t>
            </a:r>
          </a:p>
          <a:p>
            <a:pPr lvl="1"/>
            <a:r>
              <a:rPr lang="en-US" dirty="0"/>
              <a:t>Note: This does not configure the actual appearance of the animation, which is done using the @</a:t>
            </a:r>
            <a:r>
              <a:rPr lang="en-US" dirty="0" err="1"/>
              <a:t>keyframes</a:t>
            </a:r>
            <a:endParaRPr lang="en-US" dirty="0"/>
          </a:p>
          <a:p>
            <a:r>
              <a:rPr lang="en-US" dirty="0"/>
              <a:t>The sub-properties of the animation property are:</a:t>
            </a:r>
          </a:p>
          <a:p>
            <a:pPr lvl="1"/>
            <a:r>
              <a:rPr lang="en-US" b="1" dirty="0"/>
              <a:t>animation-name :</a:t>
            </a:r>
            <a:r>
              <a:rPr lang="en-US" dirty="0"/>
              <a:t> Specifies the name of the @</a:t>
            </a:r>
            <a:r>
              <a:rPr lang="en-US" dirty="0" err="1"/>
              <a:t>keyframes</a:t>
            </a:r>
            <a:r>
              <a:rPr lang="en-US" dirty="0"/>
              <a:t> at-rule describing the animation’s </a:t>
            </a:r>
            <a:r>
              <a:rPr lang="en-US" dirty="0" err="1"/>
              <a:t>keyframes</a:t>
            </a:r>
            <a:r>
              <a:rPr lang="en-US" dirty="0"/>
              <a:t>.</a:t>
            </a:r>
          </a:p>
          <a:p>
            <a:pPr lvl="1"/>
            <a:r>
              <a:rPr lang="en-US" b="1" dirty="0"/>
              <a:t>animation-duration :</a:t>
            </a:r>
            <a:r>
              <a:rPr lang="en-US" dirty="0"/>
              <a:t> Configures the length of time that an animation should take to complete one cycle.</a:t>
            </a:r>
          </a:p>
          <a:p>
            <a:pPr lvl="1"/>
            <a:r>
              <a:rPr lang="en-US" b="1" dirty="0"/>
              <a:t>animation-timing-function :</a:t>
            </a:r>
            <a:r>
              <a:rPr lang="en-US" dirty="0"/>
              <a:t> Configures the timing of the animation; that is, how the animation transitions through </a:t>
            </a:r>
            <a:r>
              <a:rPr lang="en-US" dirty="0" err="1"/>
              <a:t>keyframes</a:t>
            </a:r>
            <a:r>
              <a:rPr lang="en-US" dirty="0"/>
              <a:t>, by establishing acceleration curves. (linear, ease, ease-in, ease-out etc…)</a:t>
            </a:r>
          </a:p>
          <a:p>
            <a:pPr lvl="1"/>
            <a:r>
              <a:rPr lang="en-US" b="1" dirty="0"/>
              <a:t>animation-delay :</a:t>
            </a:r>
            <a:r>
              <a:rPr lang="en-US" dirty="0"/>
              <a:t> Configures the delay between the time the element is loaded and the beginning of the animation sequence.</a:t>
            </a:r>
          </a:p>
          <a:p>
            <a:pPr lvl="1"/>
            <a:r>
              <a:rPr lang="en-US" b="1" dirty="0"/>
              <a:t>animation-iteration-count :</a:t>
            </a:r>
            <a:r>
              <a:rPr lang="en-US" dirty="0"/>
              <a:t> Configures the number of times the animation should repeat; you can specify infinite to repeat the animation indefinitely.</a:t>
            </a:r>
          </a:p>
          <a:p>
            <a:pPr lvl="1"/>
            <a:r>
              <a:rPr lang="en-US" b="1" dirty="0"/>
              <a:t>animation-direction : </a:t>
            </a:r>
            <a:r>
              <a:rPr lang="en-US" dirty="0"/>
              <a:t>Configures whether or not the animation should alternate direction on each run through the sequence or reset to the start point and repeat itself. (normal, reverse, alternate etc…)</a:t>
            </a:r>
          </a:p>
          <a:p>
            <a:pPr lvl="1"/>
            <a:r>
              <a:rPr lang="en-US" b="1" dirty="0"/>
              <a:t>animation-fill-mode : </a:t>
            </a:r>
            <a:r>
              <a:rPr lang="en-US" dirty="0"/>
              <a:t>Configures what values are applied by the animation before and after it is executing.</a:t>
            </a:r>
          </a:p>
          <a:p>
            <a:pPr lvl="1"/>
            <a:r>
              <a:rPr lang="en-US" b="1" dirty="0"/>
              <a:t>animation-play-state :</a:t>
            </a:r>
            <a:r>
              <a:rPr lang="en-US" dirty="0"/>
              <a:t> Lets you pause and resume the animation sequence.</a:t>
            </a:r>
          </a:p>
        </p:txBody>
      </p:sp>
    </p:spTree>
    <p:extLst>
      <p:ext uri="{BB962C8B-B14F-4D97-AF65-F5344CB8AC3E}">
        <p14:creationId xmlns:p14="http://schemas.microsoft.com/office/powerpoint/2010/main" val="35750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the animation sequence using </a:t>
            </a:r>
            <a:r>
              <a:rPr lang="en-US" dirty="0" err="1"/>
              <a:t>keyframes</a:t>
            </a:r>
            <a:endParaRPr lang="en-US" dirty="0"/>
          </a:p>
        </p:txBody>
      </p:sp>
      <p:sp>
        <p:nvSpPr>
          <p:cNvPr id="3" name="Content Placeholder 2"/>
          <p:cNvSpPr>
            <a:spLocks noGrp="1"/>
          </p:cNvSpPr>
          <p:nvPr>
            <p:ph idx="1"/>
          </p:nvPr>
        </p:nvSpPr>
        <p:spPr/>
        <p:txBody>
          <a:bodyPr/>
          <a:lstStyle/>
          <a:p>
            <a:r>
              <a:rPr lang="en-US" dirty="0"/>
              <a:t>Once you’ve configured the animation’s timing, you need to define the appearance of the animation. This is done by establishing two or more </a:t>
            </a:r>
            <a:r>
              <a:rPr lang="en-US" dirty="0" err="1"/>
              <a:t>keyframes</a:t>
            </a:r>
            <a:r>
              <a:rPr lang="en-US" dirty="0"/>
              <a:t> using the @</a:t>
            </a:r>
            <a:r>
              <a:rPr lang="en-US" dirty="0" err="1"/>
              <a:t>keyframes</a:t>
            </a:r>
            <a:r>
              <a:rPr lang="en-US" dirty="0"/>
              <a:t> at-rule. </a:t>
            </a:r>
          </a:p>
          <a:p>
            <a:r>
              <a:rPr lang="en-US" dirty="0"/>
              <a:t>Each </a:t>
            </a:r>
            <a:r>
              <a:rPr lang="en-US" dirty="0" err="1"/>
              <a:t>keyframe</a:t>
            </a:r>
            <a:r>
              <a:rPr lang="en-US" dirty="0"/>
              <a:t> describes how the animated element should render at a given time during the animation sequence.</a:t>
            </a:r>
          </a:p>
          <a:p>
            <a:r>
              <a:rPr lang="en-US" dirty="0"/>
              <a:t>Example</a:t>
            </a:r>
          </a:p>
        </p:txBody>
      </p:sp>
      <p:sp>
        <p:nvSpPr>
          <p:cNvPr id="4" name="TextBox 3"/>
          <p:cNvSpPr txBox="1"/>
          <p:nvPr/>
        </p:nvSpPr>
        <p:spPr>
          <a:xfrm>
            <a:off x="5134308" y="2022508"/>
            <a:ext cx="3917659" cy="4524315"/>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CSS</a:t>
            </a:r>
          </a:p>
          <a:p>
            <a:r>
              <a:rPr lang="en-US" dirty="0">
                <a:solidFill>
                  <a:srgbClr val="800000"/>
                </a:solidFill>
                <a:latin typeface="Consolas" panose="020B0609020204030204" pitchFamily="49" charset="0"/>
              </a:rPr>
              <a:t>p</a:t>
            </a:r>
            <a:r>
              <a:rPr lang="en-US" dirty="0">
                <a:solidFill>
                  <a:srgbClr val="000000"/>
                </a:solidFill>
                <a:latin typeface="Consolas" panose="020B0609020204030204" pitchFamily="49" charset="0"/>
              </a:rPr>
              <a:t> {</a:t>
            </a:r>
          </a:p>
          <a:p>
            <a:pPr lvl="1"/>
            <a:r>
              <a:rPr lang="en-US" dirty="0">
                <a:solidFill>
                  <a:srgbClr val="FF0000"/>
                </a:solidFill>
                <a:latin typeface="Consolas" panose="020B0609020204030204" pitchFamily="49" charset="0"/>
              </a:rPr>
              <a:t>animation-duration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3s</a:t>
            </a:r>
            <a:r>
              <a:rPr lang="en-US" dirty="0">
                <a:solidFill>
                  <a:srgbClr val="000000"/>
                </a:solidFill>
                <a:latin typeface="Consolas" panose="020B0609020204030204" pitchFamily="49" charset="0"/>
              </a:rPr>
              <a:t>;</a:t>
            </a:r>
          </a:p>
          <a:p>
            <a:pPr lvl="1"/>
            <a:r>
              <a:rPr lang="en-US" dirty="0">
                <a:solidFill>
                  <a:srgbClr val="FF0000"/>
                </a:solidFill>
                <a:latin typeface="Consolas" panose="020B0609020204030204" pitchFamily="49" charset="0"/>
              </a:rPr>
              <a:t>animation-name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slidein</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a:t>
            </a:r>
            <a:r>
              <a:rPr lang="en-US" dirty="0" err="1">
                <a:solidFill>
                  <a:srgbClr val="0000FF"/>
                </a:solidFill>
                <a:latin typeface="Consolas" panose="020B0609020204030204" pitchFamily="49" charset="0"/>
              </a:rPr>
              <a:t>keyframes</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slidein</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from { </a:t>
            </a:r>
            <a:r>
              <a:rPr lang="en-US" dirty="0">
                <a:solidFill>
                  <a:srgbClr val="008000"/>
                </a:solidFill>
                <a:latin typeface="Consolas" panose="020B0609020204030204" pitchFamily="49" charset="0"/>
              </a:rPr>
              <a:t>/* or 0% */</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margin-left</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100%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width</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300%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    to { </a:t>
            </a:r>
            <a:r>
              <a:rPr lang="en-US" dirty="0">
                <a:solidFill>
                  <a:srgbClr val="008000"/>
                </a:solidFill>
                <a:latin typeface="Consolas" panose="020B0609020204030204" pitchFamily="49" charset="0"/>
              </a:rPr>
              <a:t>/* or 100% */</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margin-left</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width</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100%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5" name="TextBox 4"/>
          <p:cNvSpPr txBox="1"/>
          <p:nvPr/>
        </p:nvSpPr>
        <p:spPr>
          <a:xfrm>
            <a:off x="499144" y="2872612"/>
            <a:ext cx="4267200" cy="147732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HTML</a:t>
            </a:r>
          </a:p>
          <a:p>
            <a:pPr algn="ctr"/>
            <a:endParaRPr lang="en-US" b="1" dirty="0">
              <a:solidFill>
                <a:srgbClr val="E40524"/>
              </a:solidFill>
            </a:endParaRPr>
          </a:p>
          <a:p>
            <a:r>
              <a:rPr lang="en-US" dirty="0"/>
              <a:t>&lt;p&gt;</a:t>
            </a:r>
          </a:p>
          <a:p>
            <a:r>
              <a:rPr lang="en-US" dirty="0"/>
              <a:t>     Hello World</a:t>
            </a:r>
          </a:p>
          <a:p>
            <a:r>
              <a:rPr lang="en-US" dirty="0"/>
              <a:t>&lt;/p&gt;</a:t>
            </a:r>
          </a:p>
        </p:txBody>
      </p:sp>
    </p:spTree>
    <p:extLst>
      <p:ext uri="{BB962C8B-B14F-4D97-AF65-F5344CB8AC3E}">
        <p14:creationId xmlns:p14="http://schemas.microsoft.com/office/powerpoint/2010/main" val="325179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Specifying Intermediate steps </a:t>
            </a:r>
          </a:p>
        </p:txBody>
      </p:sp>
      <p:sp>
        <p:nvSpPr>
          <p:cNvPr id="4" name="TextBox 3"/>
          <p:cNvSpPr txBox="1"/>
          <p:nvPr/>
        </p:nvSpPr>
        <p:spPr>
          <a:xfrm>
            <a:off x="6096000" y="1714931"/>
            <a:ext cx="5419043" cy="341632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CSS</a:t>
            </a:r>
          </a:p>
          <a:p>
            <a:r>
              <a:rPr lang="en-US" dirty="0">
                <a:solidFill>
                  <a:srgbClr val="800000"/>
                </a:solidFill>
                <a:latin typeface="Consolas" panose="020B0609020204030204" pitchFamily="49" charset="0"/>
              </a:rPr>
              <a:t>p</a:t>
            </a:r>
            <a:r>
              <a:rPr lang="en-US" dirty="0">
                <a:solidFill>
                  <a:srgbClr val="000000"/>
                </a:solidFill>
                <a:latin typeface="Consolas" panose="020B0609020204030204" pitchFamily="49" charset="0"/>
              </a:rPr>
              <a:t> {</a:t>
            </a:r>
          </a:p>
          <a:p>
            <a:pPr lvl="1"/>
            <a:r>
              <a:rPr lang="en-US" dirty="0">
                <a:solidFill>
                  <a:srgbClr val="FF0000"/>
                </a:solidFill>
                <a:latin typeface="Consolas" panose="020B0609020204030204" pitchFamily="49" charset="0"/>
              </a:rPr>
              <a:t>animation-duration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4s</a:t>
            </a:r>
            <a:r>
              <a:rPr lang="en-US" dirty="0">
                <a:solidFill>
                  <a:srgbClr val="000000"/>
                </a:solidFill>
                <a:latin typeface="Consolas" panose="020B0609020204030204" pitchFamily="49" charset="0"/>
              </a:rPr>
              <a:t>;</a:t>
            </a:r>
          </a:p>
          <a:p>
            <a:pPr lvl="1"/>
            <a:r>
              <a:rPr lang="en-US" dirty="0">
                <a:solidFill>
                  <a:srgbClr val="FF0000"/>
                </a:solidFill>
                <a:latin typeface="Consolas" panose="020B0609020204030204" pitchFamily="49" charset="0"/>
              </a:rPr>
              <a:t>animation-name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changeColors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a:t>
            </a:r>
            <a:r>
              <a:rPr lang="en-US" dirty="0" err="1">
                <a:solidFill>
                  <a:srgbClr val="0000FF"/>
                </a:solidFill>
                <a:latin typeface="Consolas" panose="020B0609020204030204" pitchFamily="49" charset="0"/>
              </a:rPr>
              <a:t>keyframes</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changeColors</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0%   {</a:t>
            </a:r>
            <a:r>
              <a:rPr lang="en-US" dirty="0">
                <a:solidFill>
                  <a:srgbClr val="FF0000"/>
                </a:solidFill>
                <a:latin typeface="Consolas" panose="020B0609020204030204" pitchFamily="49" charset="0"/>
              </a:rPr>
              <a:t>background-color</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yellow</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25%  {</a:t>
            </a:r>
            <a:r>
              <a:rPr lang="en-US" dirty="0">
                <a:solidFill>
                  <a:srgbClr val="FF0000"/>
                </a:solidFill>
                <a:latin typeface="Consolas" panose="020B0609020204030204" pitchFamily="49" charset="0"/>
              </a:rPr>
              <a:t>background-color</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blue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50%  {</a:t>
            </a:r>
            <a:r>
              <a:rPr lang="en-US" dirty="0">
                <a:solidFill>
                  <a:srgbClr val="FF0000"/>
                </a:solidFill>
                <a:latin typeface="Consolas" panose="020B0609020204030204" pitchFamily="49" charset="0"/>
              </a:rPr>
              <a:t>background-color</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green</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100% {</a:t>
            </a:r>
            <a:r>
              <a:rPr lang="en-US" dirty="0">
                <a:solidFill>
                  <a:srgbClr val="FF0000"/>
                </a:solidFill>
                <a:latin typeface="Consolas" panose="020B0609020204030204" pitchFamily="49" charset="0"/>
              </a:rPr>
              <a:t>background-color</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red</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5" name="TextBox 4"/>
          <p:cNvSpPr txBox="1"/>
          <p:nvPr/>
        </p:nvSpPr>
        <p:spPr>
          <a:xfrm>
            <a:off x="541089" y="1714931"/>
            <a:ext cx="4267200" cy="147732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HTML</a:t>
            </a:r>
          </a:p>
          <a:p>
            <a:pPr algn="ctr"/>
            <a:endParaRPr lang="en-US" b="1" dirty="0">
              <a:solidFill>
                <a:srgbClr val="E40524"/>
              </a:solidFill>
            </a:endParaRPr>
          </a:p>
          <a:p>
            <a:r>
              <a:rPr lang="en-US" dirty="0"/>
              <a:t>&lt;p&gt;</a:t>
            </a:r>
          </a:p>
          <a:p>
            <a:r>
              <a:rPr lang="en-US" dirty="0"/>
              <a:t>     Hello World</a:t>
            </a:r>
          </a:p>
          <a:p>
            <a:r>
              <a:rPr lang="en-US" dirty="0"/>
              <a:t>&lt;/p&gt;</a:t>
            </a:r>
          </a:p>
        </p:txBody>
      </p:sp>
      <p:sp>
        <p:nvSpPr>
          <p:cNvPr id="6" name="Content Placeholder 2"/>
          <p:cNvSpPr>
            <a:spLocks noGrp="1"/>
          </p:cNvSpPr>
          <p:nvPr>
            <p:ph idx="1"/>
          </p:nvPr>
        </p:nvSpPr>
        <p:spPr>
          <a:xfrm>
            <a:off x="131180" y="863444"/>
            <a:ext cx="11929641" cy="5590565"/>
          </a:xfrm>
        </p:spPr>
        <p:txBody>
          <a:bodyPr/>
          <a:lstStyle/>
          <a:p>
            <a:r>
              <a:rPr lang="en-US" dirty="0"/>
              <a:t>We can specify intermediate steps using percentage of time in @</a:t>
            </a:r>
            <a:r>
              <a:rPr lang="en-US" dirty="0" err="1"/>
              <a:t>keyframes</a:t>
            </a:r>
            <a:r>
              <a:rPr lang="en-US" dirty="0"/>
              <a:t>, similar to the example given below.</a:t>
            </a:r>
          </a:p>
        </p:txBody>
      </p:sp>
    </p:spTree>
    <p:extLst>
      <p:ext uri="{BB962C8B-B14F-4D97-AF65-F5344CB8AC3E}">
        <p14:creationId xmlns:p14="http://schemas.microsoft.com/office/powerpoint/2010/main" val="992841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Variables / Custom Properties</a:t>
            </a:r>
          </a:p>
        </p:txBody>
      </p:sp>
      <p:sp>
        <p:nvSpPr>
          <p:cNvPr id="3" name="Content Placeholder 2"/>
          <p:cNvSpPr>
            <a:spLocks noGrp="1"/>
          </p:cNvSpPr>
          <p:nvPr>
            <p:ph idx="1"/>
          </p:nvPr>
        </p:nvSpPr>
        <p:spPr/>
        <p:txBody>
          <a:bodyPr/>
          <a:lstStyle/>
          <a:p>
            <a:r>
              <a:rPr lang="en-US" dirty="0"/>
              <a:t>Custom properties (sometimes referred to as CSS variables or cascading variables) are entities defined by CSS authors that contain specific values to be reused throughout a document.</a:t>
            </a:r>
          </a:p>
          <a:p>
            <a:r>
              <a:rPr lang="en-US" dirty="0"/>
              <a:t>Advantages of using CSS variables are:</a:t>
            </a:r>
          </a:p>
          <a:p>
            <a:pPr lvl="1"/>
            <a:r>
              <a:rPr lang="en-US" dirty="0"/>
              <a:t>makes the code easier to read (more understandable)</a:t>
            </a:r>
          </a:p>
          <a:p>
            <a:pPr lvl="1"/>
            <a:r>
              <a:rPr lang="en-US" dirty="0"/>
              <a:t>makes it much easier to change.</a:t>
            </a:r>
          </a:p>
          <a:p>
            <a:r>
              <a:rPr lang="en-US" dirty="0"/>
              <a:t>CSS variables can have a global or local scope.</a:t>
            </a:r>
          </a:p>
          <a:p>
            <a:pPr lvl="1"/>
            <a:r>
              <a:rPr lang="en-US" dirty="0"/>
              <a:t>Global variables can be accessed/used through the entire document.</a:t>
            </a:r>
          </a:p>
          <a:p>
            <a:pPr lvl="2"/>
            <a:r>
              <a:rPr lang="en-US" dirty="0"/>
              <a:t>To create a variable with global scope, declare it inside the </a:t>
            </a:r>
            <a:r>
              <a:rPr lang="en-US" b="1" dirty="0"/>
              <a:t>:root </a:t>
            </a:r>
            <a:r>
              <a:rPr lang="en-US" dirty="0"/>
              <a:t>selector. The :root selector matches the document's root element.</a:t>
            </a:r>
          </a:p>
          <a:p>
            <a:pPr lvl="1"/>
            <a:r>
              <a:rPr lang="en-US" dirty="0"/>
              <a:t>local variables can be used only inside the selector where it is declared.</a:t>
            </a:r>
          </a:p>
          <a:p>
            <a:pPr lvl="2"/>
            <a:r>
              <a:rPr lang="en-US" dirty="0"/>
              <a:t>To create a variable with local scope, declare it inside the selector that is going to use it.</a:t>
            </a:r>
          </a:p>
          <a:p>
            <a:r>
              <a:rPr lang="en-US" dirty="0"/>
              <a:t>We can use </a:t>
            </a:r>
            <a:r>
              <a:rPr lang="en-US" b="1" dirty="0" err="1"/>
              <a:t>var</a:t>
            </a:r>
            <a:r>
              <a:rPr lang="en-US" b="1" dirty="0"/>
              <a:t>()</a:t>
            </a:r>
            <a:r>
              <a:rPr lang="en-US" dirty="0"/>
              <a:t> function in order to access the variable set in the </a:t>
            </a:r>
            <a:r>
              <a:rPr lang="en-US" dirty="0" err="1"/>
              <a:t>css</a:t>
            </a:r>
            <a:r>
              <a:rPr lang="en-US" dirty="0"/>
              <a:t>.</a:t>
            </a:r>
          </a:p>
        </p:txBody>
      </p:sp>
    </p:spTree>
    <p:extLst>
      <p:ext uri="{BB962C8B-B14F-4D97-AF65-F5344CB8AC3E}">
        <p14:creationId xmlns:p14="http://schemas.microsoft.com/office/powerpoint/2010/main" val="861876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Variables (Example)</a:t>
            </a:r>
          </a:p>
        </p:txBody>
      </p:sp>
      <p:sp>
        <p:nvSpPr>
          <p:cNvPr id="4" name="TextBox 3"/>
          <p:cNvSpPr txBox="1"/>
          <p:nvPr/>
        </p:nvSpPr>
        <p:spPr>
          <a:xfrm>
            <a:off x="633369" y="1087710"/>
            <a:ext cx="4267200" cy="2308324"/>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HTML</a:t>
            </a:r>
          </a:p>
          <a:p>
            <a:pPr algn="ctr"/>
            <a:endParaRPr lang="en-US" b="1" dirty="0">
              <a:solidFill>
                <a:srgbClr val="E40524"/>
              </a:solidFill>
            </a:endParaRPr>
          </a:p>
          <a:p>
            <a:r>
              <a:rPr lang="en-US" dirty="0">
                <a:solidFill>
                  <a:srgbClr val="800000"/>
                </a:solidFill>
                <a:latin typeface="Consolas" panose="020B0609020204030204" pitchFamily="49" charset="0"/>
              </a:rPr>
              <a:t>&lt;p&gt;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Hello World</a:t>
            </a:r>
          </a:p>
          <a:p>
            <a:r>
              <a:rPr lang="en-US" dirty="0">
                <a:solidFill>
                  <a:srgbClr val="800000"/>
                </a:solidFill>
                <a:latin typeface="Consolas" panose="020B0609020204030204" pitchFamily="49" charset="0"/>
              </a:rPr>
              <a:t>&lt;/p&gt;</a:t>
            </a:r>
            <a:r>
              <a:rPr lang="en-US" dirty="0">
                <a:solidFill>
                  <a:srgbClr val="000000"/>
                </a:solidFill>
                <a:latin typeface="Consolas" panose="020B0609020204030204" pitchFamily="49" charset="0"/>
              </a:rPr>
              <a:t> </a:t>
            </a:r>
          </a:p>
          <a:p>
            <a:r>
              <a:rPr lang="en-US" dirty="0">
                <a:solidFill>
                  <a:srgbClr val="800000"/>
                </a:solidFill>
                <a:latin typeface="Consolas" panose="020B0609020204030204" pitchFamily="49" charset="0"/>
              </a:rPr>
              <a:t>&lt;div&gt;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How are you?</a:t>
            </a:r>
          </a:p>
          <a:p>
            <a:r>
              <a:rPr lang="en-US" dirty="0">
                <a:solidFill>
                  <a:srgbClr val="800000"/>
                </a:solidFill>
                <a:latin typeface="Consolas" panose="020B0609020204030204" pitchFamily="49" charset="0"/>
              </a:rPr>
              <a:t>&lt;/div&gt;</a:t>
            </a:r>
            <a:endParaRPr lang="en-US" b="0" dirty="0">
              <a:solidFill>
                <a:srgbClr val="000000"/>
              </a:solidFill>
              <a:effectLst/>
              <a:latin typeface="Consolas" panose="020B0609020204030204" pitchFamily="49" charset="0"/>
            </a:endParaRPr>
          </a:p>
        </p:txBody>
      </p:sp>
      <p:sp>
        <p:nvSpPr>
          <p:cNvPr id="5" name="TextBox 4"/>
          <p:cNvSpPr txBox="1"/>
          <p:nvPr/>
        </p:nvSpPr>
        <p:spPr>
          <a:xfrm>
            <a:off x="5581720" y="1087710"/>
            <a:ext cx="6003477" cy="3693319"/>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CSS</a:t>
            </a:r>
          </a:p>
          <a:p>
            <a:r>
              <a:rPr lang="en-US" dirty="0">
                <a:solidFill>
                  <a:srgbClr val="800000"/>
                </a:solidFill>
                <a:latin typeface="Consolas" panose="020B0609020204030204" pitchFamily="49" charset="0"/>
              </a:rPr>
              <a:t>:root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a:t>
            </a:r>
            <a:r>
              <a:rPr lang="en-US" dirty="0" err="1">
                <a:solidFill>
                  <a:srgbClr val="FF0000"/>
                </a:solidFill>
                <a:latin typeface="Consolas" panose="020B0609020204030204" pitchFamily="49" charset="0"/>
              </a:rPr>
              <a:t>myFavColor</a:t>
            </a:r>
            <a:r>
              <a:rPr lang="en-US" dirty="0">
                <a:solidFill>
                  <a:srgbClr val="000000"/>
                </a:solidFill>
                <a:latin typeface="Consolas" panose="020B0609020204030204" pitchFamily="49" charset="0"/>
              </a:rPr>
              <a:t> : </a:t>
            </a:r>
            <a:r>
              <a:rPr lang="en-US" dirty="0">
                <a:solidFill>
                  <a:srgbClr val="0451A5"/>
                </a:solidFill>
                <a:latin typeface="Consolas" panose="020B0609020204030204" pitchFamily="49" charset="0"/>
              </a:rPr>
              <a:t>orange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a:t>
            </a:r>
            <a:r>
              <a:rPr lang="en-US" dirty="0" err="1">
                <a:solidFill>
                  <a:srgbClr val="FF0000"/>
                </a:solidFill>
                <a:latin typeface="Consolas" panose="020B0609020204030204" pitchFamily="49" charset="0"/>
              </a:rPr>
              <a:t>myNextFacColor</a:t>
            </a:r>
            <a:r>
              <a:rPr lang="en-US" dirty="0">
                <a:solidFill>
                  <a:srgbClr val="000000"/>
                </a:solidFill>
                <a:latin typeface="Consolas" panose="020B0609020204030204" pitchFamily="49" charset="0"/>
              </a:rPr>
              <a:t> : </a:t>
            </a:r>
            <a:r>
              <a:rPr lang="en-US" dirty="0">
                <a:solidFill>
                  <a:srgbClr val="0451A5"/>
                </a:solidFill>
                <a:latin typeface="Consolas" panose="020B0609020204030204" pitchFamily="49" charset="0"/>
              </a:rPr>
              <a:t>green</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r>
              <a:rPr lang="en-US" dirty="0">
                <a:solidFill>
                  <a:srgbClr val="800000"/>
                </a:solidFill>
                <a:latin typeface="Consolas" panose="020B0609020204030204" pitchFamily="49" charset="0"/>
              </a:rPr>
              <a:t>p</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background-color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var</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myFavColor</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color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var</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myNextFacColor</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r>
              <a:rPr lang="en-US" dirty="0">
                <a:solidFill>
                  <a:srgbClr val="800000"/>
                </a:solidFill>
                <a:latin typeface="Consolas" panose="020B0609020204030204" pitchFamily="49" charset="0"/>
              </a:rPr>
              <a:t>div</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background-color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var</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myNextFacColor</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color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var</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myFavColor</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57094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Media Queries</a:t>
            </a:r>
          </a:p>
        </p:txBody>
      </p:sp>
      <p:sp>
        <p:nvSpPr>
          <p:cNvPr id="3" name="Content Placeholder 2"/>
          <p:cNvSpPr>
            <a:spLocks noGrp="1"/>
          </p:cNvSpPr>
          <p:nvPr>
            <p:ph idx="1"/>
          </p:nvPr>
        </p:nvSpPr>
        <p:spPr/>
        <p:txBody>
          <a:bodyPr/>
          <a:lstStyle/>
          <a:p>
            <a:r>
              <a:rPr lang="en-US" dirty="0"/>
              <a:t>Media queries are a way to target browser by certain characteristics, features, and user preferences, then apply styles or run other code based on those things.</a:t>
            </a:r>
          </a:p>
          <a:p>
            <a:r>
              <a:rPr lang="en-US" dirty="0"/>
              <a:t>Perhaps the most common media queries in the world are those that target particular viewport ranges and apply custom styles, which is the whole idea of responsive design.</a:t>
            </a:r>
          </a:p>
          <a:p>
            <a:r>
              <a:rPr lang="en-US" dirty="0"/>
              <a:t>General syntax for the media queries in CSS is,</a:t>
            </a:r>
          </a:p>
          <a:p>
            <a:endParaRPr lang="en-US" dirty="0"/>
          </a:p>
          <a:p>
            <a:endParaRPr lang="en-US" dirty="0"/>
          </a:p>
          <a:p>
            <a:endParaRPr lang="en-US" dirty="0"/>
          </a:p>
          <a:p>
            <a:r>
              <a:rPr lang="en-US" dirty="0"/>
              <a:t>It consists of:</a:t>
            </a:r>
          </a:p>
          <a:p>
            <a:pPr lvl="1"/>
            <a:r>
              <a:rPr lang="en-US" dirty="0"/>
              <a:t>A </a:t>
            </a:r>
            <a:r>
              <a:rPr lang="en-US" b="1" dirty="0"/>
              <a:t>media type</a:t>
            </a:r>
            <a:r>
              <a:rPr lang="en-US" dirty="0"/>
              <a:t>, which tells the browser what kind of media this code is for (e.g. print, screen etc…).</a:t>
            </a:r>
          </a:p>
          <a:p>
            <a:pPr lvl="1"/>
            <a:r>
              <a:rPr lang="en-US" dirty="0"/>
              <a:t>A </a:t>
            </a:r>
            <a:r>
              <a:rPr lang="en-US" b="1" dirty="0"/>
              <a:t>media feature</a:t>
            </a:r>
            <a:r>
              <a:rPr lang="en-US" dirty="0"/>
              <a:t>, which is a rule, or test that must be passed for the contained CSS to be applied.</a:t>
            </a:r>
          </a:p>
          <a:p>
            <a:pPr lvl="1"/>
            <a:r>
              <a:rPr lang="en-US" dirty="0"/>
              <a:t>A set of CSS rules that will be applied if the test passes and the media type is correct.</a:t>
            </a:r>
          </a:p>
          <a:p>
            <a:endParaRPr lang="en-US" dirty="0"/>
          </a:p>
        </p:txBody>
      </p:sp>
      <p:sp>
        <p:nvSpPr>
          <p:cNvPr id="4" name="TextBox 3"/>
          <p:cNvSpPr txBox="1"/>
          <p:nvPr/>
        </p:nvSpPr>
        <p:spPr>
          <a:xfrm>
            <a:off x="506381" y="2899170"/>
            <a:ext cx="6003477" cy="1200329"/>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Syntax</a:t>
            </a:r>
          </a:p>
          <a:p>
            <a:r>
              <a:rPr lang="en-US" dirty="0">
                <a:solidFill>
                  <a:srgbClr val="0000FF"/>
                </a:solidFill>
                <a:latin typeface="Consolas" panose="020B0609020204030204" pitchFamily="49" charset="0"/>
              </a:rPr>
              <a:t>@media</a:t>
            </a:r>
            <a:r>
              <a:rPr lang="en-US" dirty="0">
                <a:solidFill>
                  <a:srgbClr val="000000"/>
                </a:solidFill>
                <a:latin typeface="Consolas" panose="020B0609020204030204" pitchFamily="49" charset="0"/>
              </a:rPr>
              <a:t> [media-type] ([media-feature]) {</a:t>
            </a:r>
          </a:p>
          <a:p>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Styles! */</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2439196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Media Query (Cont.)</a:t>
            </a:r>
          </a:p>
        </p:txBody>
      </p:sp>
      <p:sp>
        <p:nvSpPr>
          <p:cNvPr id="3" name="Content Placeholder 2"/>
          <p:cNvSpPr>
            <a:spLocks noGrp="1"/>
          </p:cNvSpPr>
          <p:nvPr>
            <p:ph idx="1"/>
          </p:nvPr>
        </p:nvSpPr>
        <p:spPr/>
        <p:txBody>
          <a:bodyPr/>
          <a:lstStyle/>
          <a:p>
            <a:r>
              <a:rPr lang="en-US" dirty="0"/>
              <a:t>Media Types:</a:t>
            </a:r>
          </a:p>
          <a:p>
            <a:pPr lvl="1"/>
            <a:r>
              <a:rPr lang="en-US" dirty="0"/>
              <a:t>all</a:t>
            </a:r>
          </a:p>
          <a:p>
            <a:pPr lvl="1"/>
            <a:r>
              <a:rPr lang="en-US" dirty="0"/>
              <a:t>print</a:t>
            </a:r>
          </a:p>
          <a:p>
            <a:pPr lvl="1"/>
            <a:r>
              <a:rPr lang="en-US" dirty="0"/>
              <a:t>screen</a:t>
            </a:r>
          </a:p>
          <a:p>
            <a:pPr lvl="1"/>
            <a:r>
              <a:rPr lang="en-US" dirty="0"/>
              <a:t>speech</a:t>
            </a:r>
          </a:p>
          <a:p>
            <a:r>
              <a:rPr lang="en-US" dirty="0"/>
              <a:t>Media Features:</a:t>
            </a:r>
          </a:p>
          <a:p>
            <a:pPr lvl="1"/>
            <a:r>
              <a:rPr lang="en-US" dirty="0"/>
              <a:t>width &amp; height</a:t>
            </a:r>
          </a:p>
          <a:p>
            <a:pPr lvl="1"/>
            <a:r>
              <a:rPr lang="en-US" dirty="0"/>
              <a:t>min-width, min-height, max-width &amp; max-height </a:t>
            </a:r>
          </a:p>
          <a:p>
            <a:pPr lvl="1"/>
            <a:r>
              <a:rPr lang="en-US" dirty="0"/>
              <a:t>orientation</a:t>
            </a:r>
          </a:p>
          <a:p>
            <a:r>
              <a:rPr lang="en-US" dirty="0"/>
              <a:t>The viewport meta tag:</a:t>
            </a:r>
          </a:p>
          <a:p>
            <a:pPr marL="544512" lvl="1" indent="0">
              <a:buNone/>
            </a:pPr>
            <a:r>
              <a:rPr lang="en-US" sz="2200" dirty="0">
                <a:solidFill>
                  <a:srgbClr val="800000"/>
                </a:solidFill>
                <a:latin typeface="Consolas" panose="020B0609020204030204" pitchFamily="49" charset="0"/>
              </a:rPr>
              <a:t>&lt;meta</a:t>
            </a:r>
            <a:r>
              <a:rPr lang="en-US" sz="2200" dirty="0">
                <a:solidFill>
                  <a:srgbClr val="000000"/>
                </a:solidFill>
                <a:latin typeface="Consolas" panose="020B0609020204030204" pitchFamily="49" charset="0"/>
              </a:rPr>
              <a:t> </a:t>
            </a:r>
            <a:r>
              <a:rPr lang="en-US" sz="2200" dirty="0">
                <a:solidFill>
                  <a:srgbClr val="FF0000"/>
                </a:solidFill>
                <a:latin typeface="Consolas" panose="020B0609020204030204" pitchFamily="49" charset="0"/>
              </a:rPr>
              <a:t>name</a:t>
            </a:r>
            <a:r>
              <a:rPr lang="en-US" sz="2200" dirty="0">
                <a:solidFill>
                  <a:srgbClr val="000000"/>
                </a:solidFill>
                <a:latin typeface="Consolas" panose="020B0609020204030204" pitchFamily="49" charset="0"/>
              </a:rPr>
              <a:t>=</a:t>
            </a:r>
            <a:r>
              <a:rPr lang="en-US" sz="2200" dirty="0">
                <a:solidFill>
                  <a:srgbClr val="0000FF"/>
                </a:solidFill>
                <a:latin typeface="Consolas" panose="020B0609020204030204" pitchFamily="49" charset="0"/>
              </a:rPr>
              <a:t>"viewport"</a:t>
            </a:r>
            <a:r>
              <a:rPr lang="en-US" sz="2200" dirty="0">
                <a:solidFill>
                  <a:srgbClr val="000000"/>
                </a:solidFill>
                <a:latin typeface="Consolas" panose="020B0609020204030204" pitchFamily="49" charset="0"/>
              </a:rPr>
              <a:t> </a:t>
            </a:r>
            <a:r>
              <a:rPr lang="en-US" sz="2200" dirty="0">
                <a:solidFill>
                  <a:srgbClr val="FF0000"/>
                </a:solidFill>
                <a:latin typeface="Consolas" panose="020B0609020204030204" pitchFamily="49" charset="0"/>
              </a:rPr>
              <a:t>content</a:t>
            </a:r>
            <a:r>
              <a:rPr lang="en-US" sz="2200" dirty="0">
                <a:solidFill>
                  <a:srgbClr val="000000"/>
                </a:solidFill>
                <a:latin typeface="Consolas" panose="020B0609020204030204" pitchFamily="49" charset="0"/>
              </a:rPr>
              <a:t>=</a:t>
            </a:r>
            <a:r>
              <a:rPr lang="en-US" sz="2200" dirty="0">
                <a:solidFill>
                  <a:srgbClr val="0000FF"/>
                </a:solidFill>
                <a:latin typeface="Consolas" panose="020B0609020204030204" pitchFamily="49" charset="0"/>
              </a:rPr>
              <a:t>"width=device-width, initial-scale=1.0"</a:t>
            </a:r>
            <a:r>
              <a:rPr lang="en-US" sz="2200" dirty="0">
                <a:solidFill>
                  <a:srgbClr val="800000"/>
                </a:solidFill>
                <a:latin typeface="Consolas" panose="020B0609020204030204" pitchFamily="49" charset="0"/>
              </a:rPr>
              <a:t>&gt;</a:t>
            </a:r>
            <a:endParaRPr lang="en-US" sz="2200" dirty="0">
              <a:solidFill>
                <a:srgbClr val="000000"/>
              </a:solidFill>
              <a:latin typeface="Consolas" panose="020B0609020204030204" pitchFamily="49" charset="0"/>
            </a:endParaRPr>
          </a:p>
          <a:p>
            <a:pPr lvl="1"/>
            <a:r>
              <a:rPr lang="en-US" dirty="0"/>
              <a:t>This is needed because by default, most mobile browsers lie about their viewport width. </a:t>
            </a:r>
          </a:p>
          <a:p>
            <a:pPr lvl="1"/>
            <a:r>
              <a:rPr lang="en-US" dirty="0"/>
              <a:t>Non-responsive sites commonly look really bad when rendered in a narrow viewport, so mobile browsers usually render the site with a viewport width wider than the real device width by default (usually 960 pixels), and then shrink the rendered result so that it fits in the display.</a:t>
            </a:r>
          </a:p>
        </p:txBody>
      </p:sp>
    </p:spTree>
    <p:extLst>
      <p:ext uri="{BB962C8B-B14F-4D97-AF65-F5344CB8AC3E}">
        <p14:creationId xmlns:p14="http://schemas.microsoft.com/office/powerpoint/2010/main" val="3234916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Media Query (Example)</a:t>
            </a:r>
          </a:p>
        </p:txBody>
      </p:sp>
      <p:sp>
        <p:nvSpPr>
          <p:cNvPr id="4" name="TextBox 3"/>
          <p:cNvSpPr txBox="1"/>
          <p:nvPr/>
        </p:nvSpPr>
        <p:spPr>
          <a:xfrm>
            <a:off x="7368253" y="871912"/>
            <a:ext cx="4267200" cy="2585323"/>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HTML</a:t>
            </a:r>
          </a:p>
          <a:p>
            <a:pPr algn="ctr"/>
            <a:endParaRPr lang="en-US" b="1" dirty="0">
              <a:solidFill>
                <a:srgbClr val="E40524"/>
              </a:solidFill>
            </a:endParaRPr>
          </a:p>
          <a:p>
            <a:r>
              <a:rPr lang="en-US" dirty="0">
                <a:solidFill>
                  <a:srgbClr val="800000"/>
                </a:solidFill>
                <a:latin typeface="Consolas" panose="020B0609020204030204" pitchFamily="49" charset="0"/>
              </a:rPr>
              <a:t>&lt;div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id</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"div1"</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Hello</a:t>
            </a:r>
          </a:p>
          <a:p>
            <a:r>
              <a:rPr lang="en-US" dirty="0">
                <a:solidFill>
                  <a:srgbClr val="800000"/>
                </a:solidFill>
                <a:latin typeface="Consolas" panose="020B0609020204030204" pitchFamily="49" charset="0"/>
              </a:rPr>
              <a:t>&lt;/div&gt;</a:t>
            </a:r>
            <a:endParaRPr lang="en-US" dirty="0">
              <a:solidFill>
                <a:srgbClr val="000000"/>
              </a:solidFill>
              <a:latin typeface="Consolas" panose="020B0609020204030204" pitchFamily="49" charset="0"/>
            </a:endParaRPr>
          </a:p>
          <a:p>
            <a:br>
              <a:rPr lang="en-US" dirty="0">
                <a:solidFill>
                  <a:srgbClr val="000000"/>
                </a:solidFill>
                <a:latin typeface="Consolas" panose="020B0609020204030204" pitchFamily="49" charset="0"/>
              </a:rPr>
            </a:br>
            <a:r>
              <a:rPr lang="en-US" dirty="0">
                <a:solidFill>
                  <a:srgbClr val="800000"/>
                </a:solidFill>
                <a:latin typeface="Consolas" panose="020B0609020204030204" pitchFamily="49" charset="0"/>
              </a:rPr>
              <a:t>&lt;div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id</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"div2"</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World</a:t>
            </a:r>
          </a:p>
          <a:p>
            <a:r>
              <a:rPr lang="en-US" dirty="0">
                <a:solidFill>
                  <a:srgbClr val="800000"/>
                </a:solidFill>
                <a:latin typeface="Consolas" panose="020B0609020204030204" pitchFamily="49" charset="0"/>
              </a:rPr>
              <a:t>&lt;/div&gt;</a:t>
            </a:r>
            <a:endParaRPr lang="en-US" dirty="0">
              <a:solidFill>
                <a:srgbClr val="000000"/>
              </a:solidFill>
              <a:latin typeface="Consolas" panose="020B0609020204030204" pitchFamily="49" charset="0"/>
            </a:endParaRPr>
          </a:p>
        </p:txBody>
      </p:sp>
      <p:sp>
        <p:nvSpPr>
          <p:cNvPr id="5" name="TextBox 4"/>
          <p:cNvSpPr txBox="1"/>
          <p:nvPr/>
        </p:nvSpPr>
        <p:spPr>
          <a:xfrm>
            <a:off x="594852" y="871912"/>
            <a:ext cx="6003477" cy="5355312"/>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CSS</a:t>
            </a:r>
          </a:p>
          <a:p>
            <a:r>
              <a:rPr lang="en-US" dirty="0">
                <a:solidFill>
                  <a:srgbClr val="800000"/>
                </a:solidFill>
                <a:latin typeface="Consolas" panose="020B0609020204030204" pitchFamily="49" charset="0"/>
              </a:rPr>
              <a:t>#div1</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background-color</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red</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width</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50%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float</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left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r>
              <a:rPr lang="en-US" dirty="0">
                <a:solidFill>
                  <a:srgbClr val="800000"/>
                </a:solidFill>
                <a:latin typeface="Consolas" panose="020B0609020204030204" pitchFamily="49" charset="0"/>
              </a:rPr>
              <a:t>#div2</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background-color</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yellow</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width</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50%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float</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left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@media</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max-width</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600px</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#div1</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width</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100%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#div2</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width</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100%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6" name="TextBox 5"/>
          <p:cNvSpPr txBox="1"/>
          <p:nvPr/>
        </p:nvSpPr>
        <p:spPr>
          <a:xfrm>
            <a:off x="6598329" y="3617946"/>
            <a:ext cx="5631670" cy="1200329"/>
          </a:xfrm>
          <a:prstGeom prst="rect">
            <a:avLst/>
          </a:prstGeom>
          <a:noFill/>
        </p:spPr>
        <p:txBody>
          <a:bodyPr wrap="none" rtlCol="0">
            <a:spAutoFit/>
          </a:bodyPr>
          <a:lstStyle/>
          <a:p>
            <a:r>
              <a:rPr lang="en-US" dirty="0"/>
              <a:t>Note: you have to add viewport meta tag in the head section</a:t>
            </a:r>
          </a:p>
          <a:p>
            <a:r>
              <a:rPr lang="en-US" dirty="0">
                <a:solidFill>
                  <a:srgbClr val="800000"/>
                </a:solidFill>
                <a:latin typeface="Consolas" panose="020B0609020204030204" pitchFamily="49" charset="0"/>
              </a:rPr>
              <a:t>&lt;meta</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name</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"viewport"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content</a:t>
            </a:r>
            <a:r>
              <a:rPr lang="en-US" dirty="0">
                <a:solidFill>
                  <a:srgbClr val="000000"/>
                </a:solidFill>
                <a:latin typeface="Consolas" panose="020B0609020204030204" pitchFamily="49" charset="0"/>
              </a:rPr>
              <a:t>=</a:t>
            </a:r>
          </a:p>
          <a:p>
            <a:r>
              <a:rPr lang="en-US" dirty="0">
                <a:solidFill>
                  <a:srgbClr val="0000FF"/>
                </a:solidFill>
                <a:latin typeface="Consolas" panose="020B0609020204030204" pitchFamily="49" charset="0"/>
              </a:rPr>
              <a:t>"width=device-width, initial-scale=1.0"</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endParaRPr lang="en-US"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46293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Media Query (cont.)</a:t>
            </a:r>
          </a:p>
        </p:txBody>
      </p:sp>
      <p:sp>
        <p:nvSpPr>
          <p:cNvPr id="3" name="Content Placeholder 2"/>
          <p:cNvSpPr>
            <a:spLocks noGrp="1"/>
          </p:cNvSpPr>
          <p:nvPr>
            <p:ph idx="1"/>
          </p:nvPr>
        </p:nvSpPr>
        <p:spPr/>
        <p:txBody>
          <a:bodyPr/>
          <a:lstStyle/>
          <a:p>
            <a:r>
              <a:rPr lang="en-US" dirty="0"/>
              <a:t>We can also use </a:t>
            </a:r>
            <a:r>
              <a:rPr lang="en-US" b="1" dirty="0"/>
              <a:t>and/or </a:t>
            </a:r>
            <a:r>
              <a:rPr lang="en-US" dirty="0"/>
              <a:t>logic in media query, for example</a:t>
            </a:r>
          </a:p>
          <a:p>
            <a:pPr lvl="1"/>
            <a:r>
              <a:rPr lang="en-US" dirty="0"/>
              <a:t>We can use </a:t>
            </a:r>
            <a:r>
              <a:rPr lang="en-US" b="1" dirty="0"/>
              <a:t>and</a:t>
            </a:r>
            <a:r>
              <a:rPr lang="en-US" dirty="0"/>
              <a:t> as a separator if we want two condition to satisfy before applying the CSS.</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We can use </a:t>
            </a:r>
            <a:r>
              <a:rPr lang="en-US" b="1" dirty="0"/>
              <a:t>, </a:t>
            </a:r>
            <a:r>
              <a:rPr lang="en-US" dirty="0"/>
              <a:t>(comma) as a separator if we want anyone of the condition to satisfy before applying the CSS.</a:t>
            </a:r>
          </a:p>
        </p:txBody>
      </p:sp>
      <p:sp>
        <p:nvSpPr>
          <p:cNvPr id="4" name="TextBox 3"/>
          <p:cNvSpPr txBox="1"/>
          <p:nvPr/>
        </p:nvSpPr>
        <p:spPr>
          <a:xfrm>
            <a:off x="1077452" y="1611883"/>
            <a:ext cx="8701549" cy="1754326"/>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CSS</a:t>
            </a:r>
          </a:p>
          <a:p>
            <a:r>
              <a:rPr lang="en-US" dirty="0">
                <a:solidFill>
                  <a:srgbClr val="0000FF"/>
                </a:solidFill>
                <a:latin typeface="Consolas" panose="020B0609020204030204" pitchFamily="49" charset="0"/>
              </a:rPr>
              <a:t>@media</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screen</a:t>
            </a:r>
            <a:r>
              <a:rPr lang="en-US" dirty="0">
                <a:solidFill>
                  <a:srgbClr val="000000"/>
                </a:solidFill>
                <a:latin typeface="Consolas" panose="020B0609020204030204" pitchFamily="49" charset="0"/>
              </a:rPr>
              <a:t> and (</a:t>
            </a:r>
            <a:r>
              <a:rPr lang="en-US" dirty="0">
                <a:solidFill>
                  <a:srgbClr val="FF0000"/>
                </a:solidFill>
                <a:latin typeface="Consolas" panose="020B0609020204030204" pitchFamily="49" charset="0"/>
              </a:rPr>
              <a:t>min-width</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600px</a:t>
            </a:r>
            <a:r>
              <a:rPr lang="en-US" dirty="0">
                <a:solidFill>
                  <a:srgbClr val="000000"/>
                </a:solidFill>
                <a:latin typeface="Consolas" panose="020B0609020204030204" pitchFamily="49" charset="0"/>
              </a:rPr>
              <a:t>) and (</a:t>
            </a:r>
            <a:r>
              <a:rPr lang="en-US" dirty="0">
                <a:solidFill>
                  <a:srgbClr val="FF0000"/>
                </a:solidFill>
                <a:latin typeface="Consolas" panose="020B0609020204030204" pitchFamily="49" charset="0"/>
              </a:rPr>
              <a:t>max-width</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900px</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body</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color</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blue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5" name="TextBox 4"/>
          <p:cNvSpPr txBox="1"/>
          <p:nvPr/>
        </p:nvSpPr>
        <p:spPr>
          <a:xfrm>
            <a:off x="1077453" y="4032946"/>
            <a:ext cx="8701548" cy="1754326"/>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CSS</a:t>
            </a:r>
          </a:p>
          <a:p>
            <a:r>
              <a:rPr lang="en-US" dirty="0">
                <a:solidFill>
                  <a:srgbClr val="0000FF"/>
                </a:solidFill>
                <a:latin typeface="Consolas" panose="020B0609020204030204" pitchFamily="49" charset="0"/>
              </a:rPr>
              <a:t>@media</a:t>
            </a:r>
            <a:r>
              <a:rPr lang="en-US" dirty="0">
                <a:solidFill>
                  <a:srgbClr val="0451A5"/>
                </a:solidFill>
                <a:latin typeface="Consolas" panose="020B0609020204030204" pitchFamily="49" charset="0"/>
              </a:rPr>
              <a:t> </a:t>
            </a:r>
            <a:r>
              <a:rPr lang="en-US" dirty="0">
                <a:solidFill>
                  <a:srgbClr val="000000"/>
                </a:solidFill>
                <a:latin typeface="Consolas" panose="020B0609020204030204" pitchFamily="49" charset="0"/>
              </a:rPr>
              <a:t>(</a:t>
            </a:r>
            <a:r>
              <a:rPr lang="en-US" dirty="0">
                <a:solidFill>
                  <a:srgbClr val="FF0000"/>
                </a:solidFill>
                <a:latin typeface="Consolas" panose="020B0609020204030204" pitchFamily="49" charset="0"/>
              </a:rPr>
              <a:t>min-width</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600px</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orientation</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landscape</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body</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color</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blue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240805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Display Resolution</a:t>
            </a:r>
          </a:p>
        </p:txBody>
      </p:sp>
      <p:sp>
        <p:nvSpPr>
          <p:cNvPr id="3" name="Content Placeholder 2"/>
          <p:cNvSpPr>
            <a:spLocks noGrp="1"/>
          </p:cNvSpPr>
          <p:nvPr>
            <p:ph idx="1"/>
          </p:nvPr>
        </p:nvSpPr>
        <p:spPr/>
        <p:txBody>
          <a:bodyPr/>
          <a:lstStyle/>
          <a:p>
            <a:r>
              <a:rPr lang="en-US" dirty="0"/>
              <a:t>Display resolution is another important factor affecting the Web page design, as we do not have any control on display resolution of the monitors on which user views our pages.</a:t>
            </a:r>
          </a:p>
          <a:p>
            <a:r>
              <a:rPr lang="en-US" dirty="0"/>
              <a:t>Display or screen resolution is measured in terms of pixels and common resolutions are 800 X 600 and 1024 X 786.</a:t>
            </a:r>
          </a:p>
          <a:p>
            <a:r>
              <a:rPr lang="en-US" dirty="0"/>
              <a:t>We have three choices for Web page design.</a:t>
            </a:r>
          </a:p>
          <a:p>
            <a:pPr lvl="1"/>
            <a:r>
              <a:rPr lang="en-US" dirty="0"/>
              <a:t>Design a web page with fixed resolution.</a:t>
            </a:r>
          </a:p>
          <a:p>
            <a:pPr lvl="1"/>
            <a:r>
              <a:rPr lang="en-US" dirty="0"/>
              <a:t>Make a flexible design using HTML table to fit into different resolution.</a:t>
            </a:r>
          </a:p>
          <a:p>
            <a:pPr lvl="1"/>
            <a:r>
              <a:rPr lang="en-US" dirty="0"/>
              <a:t>If the page is displayed on a monitor with a higher resolution, the page is displayed on left hand side and some part on the right-hand side remains blank. We can use centered design to display page properly.</a:t>
            </a:r>
          </a:p>
          <a:p>
            <a:pPr lvl="1"/>
            <a:r>
              <a:rPr lang="en-US" dirty="0"/>
              <a:t>Ideally we should use some frameworks for designing like Bootstrap/Material design.</a:t>
            </a:r>
          </a:p>
          <a:p>
            <a:endParaRPr lang="en-US" dirty="0"/>
          </a:p>
        </p:txBody>
      </p:sp>
    </p:spTree>
    <p:extLst>
      <p:ext uri="{BB962C8B-B14F-4D97-AF65-F5344CB8AC3E}">
        <p14:creationId xmlns:p14="http://schemas.microsoft.com/office/powerpoint/2010/main" val="3189793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Wild Card Selectors</a:t>
            </a:r>
          </a:p>
        </p:txBody>
      </p:sp>
      <p:sp>
        <p:nvSpPr>
          <p:cNvPr id="3" name="Content Placeholder 2"/>
          <p:cNvSpPr>
            <a:spLocks noGrp="1"/>
          </p:cNvSpPr>
          <p:nvPr>
            <p:ph idx="1"/>
          </p:nvPr>
        </p:nvSpPr>
        <p:spPr/>
        <p:txBody>
          <a:bodyPr/>
          <a:lstStyle/>
          <a:p>
            <a:r>
              <a:rPr lang="en-US" dirty="0"/>
              <a:t>Wildcard selector is used to select multiple elements simultaneously. </a:t>
            </a:r>
          </a:p>
          <a:p>
            <a:r>
              <a:rPr lang="en-US" dirty="0"/>
              <a:t>It selects similar type of class name or attribute and apply CSS property.</a:t>
            </a:r>
          </a:p>
          <a:p>
            <a:r>
              <a:rPr lang="en-US" dirty="0"/>
              <a:t>Some of the wild card selector are,</a:t>
            </a:r>
          </a:p>
          <a:p>
            <a:pPr lvl="1"/>
            <a:r>
              <a:rPr lang="en-US" b="1" dirty="0"/>
              <a:t>[attribute*=”</a:t>
            </a:r>
            <a:r>
              <a:rPr lang="en-US" b="1" dirty="0" err="1"/>
              <a:t>str</a:t>
            </a:r>
            <a:r>
              <a:rPr lang="en-US" b="1" dirty="0"/>
              <a:t>”] Selector</a:t>
            </a:r>
          </a:p>
          <a:p>
            <a:pPr lvl="2"/>
            <a:r>
              <a:rPr lang="en-US" dirty="0"/>
              <a:t>It will select all the elements with the given attribute </a:t>
            </a:r>
            <a:r>
              <a:rPr lang="en-US" b="1" dirty="0"/>
              <a:t>containing</a:t>
            </a:r>
            <a:r>
              <a:rPr lang="en-US" dirty="0"/>
              <a:t> the str.</a:t>
            </a:r>
          </a:p>
          <a:p>
            <a:pPr lvl="1"/>
            <a:r>
              <a:rPr lang="en-US" b="1" dirty="0"/>
              <a:t>[attribute^=”</a:t>
            </a:r>
            <a:r>
              <a:rPr lang="en-US" b="1" dirty="0" err="1"/>
              <a:t>str</a:t>
            </a:r>
            <a:r>
              <a:rPr lang="en-US" b="1" dirty="0"/>
              <a:t>”] Selector</a:t>
            </a:r>
          </a:p>
          <a:p>
            <a:pPr lvl="2"/>
            <a:r>
              <a:rPr lang="en-US" dirty="0"/>
              <a:t>It will select all the elements with the given attribute </a:t>
            </a:r>
            <a:r>
              <a:rPr lang="en-US" b="1" dirty="0"/>
              <a:t>starts</a:t>
            </a:r>
            <a:r>
              <a:rPr lang="en-US" dirty="0"/>
              <a:t> with the str.</a:t>
            </a:r>
            <a:endParaRPr lang="en-US" b="1" dirty="0"/>
          </a:p>
          <a:p>
            <a:pPr lvl="1"/>
            <a:r>
              <a:rPr lang="en-US" b="1" dirty="0"/>
              <a:t>[attribute$=”</a:t>
            </a:r>
            <a:r>
              <a:rPr lang="en-US" b="1" dirty="0" err="1"/>
              <a:t>str</a:t>
            </a:r>
            <a:r>
              <a:rPr lang="en-US" b="1" dirty="0"/>
              <a:t>”] Selector</a:t>
            </a:r>
          </a:p>
          <a:p>
            <a:pPr lvl="2"/>
            <a:r>
              <a:rPr lang="en-US" dirty="0"/>
              <a:t>It will select all the elements with the given attribute </a:t>
            </a:r>
            <a:r>
              <a:rPr lang="en-US" b="1" dirty="0"/>
              <a:t>ends</a:t>
            </a:r>
            <a:r>
              <a:rPr lang="en-US" dirty="0"/>
              <a:t> with the str.</a:t>
            </a:r>
          </a:p>
        </p:txBody>
      </p:sp>
    </p:spTree>
    <p:extLst>
      <p:ext uri="{BB962C8B-B14F-4D97-AF65-F5344CB8AC3E}">
        <p14:creationId xmlns:p14="http://schemas.microsoft.com/office/powerpoint/2010/main" val="389723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Wild Card Selectors</a:t>
            </a:r>
          </a:p>
        </p:txBody>
      </p:sp>
      <p:sp>
        <p:nvSpPr>
          <p:cNvPr id="5" name="TextBox 4"/>
          <p:cNvSpPr txBox="1"/>
          <p:nvPr/>
        </p:nvSpPr>
        <p:spPr>
          <a:xfrm>
            <a:off x="462474" y="1071218"/>
            <a:ext cx="4267200" cy="147732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test.css</a:t>
            </a:r>
            <a:endParaRPr lang="en-US" dirty="0"/>
          </a:p>
          <a:p>
            <a:r>
              <a:rPr lang="en-US" sz="2400" b="1" dirty="0"/>
              <a:t>[data-category*="fruit"] {</a:t>
            </a:r>
          </a:p>
          <a:p>
            <a:r>
              <a:rPr lang="en-US" sz="2400" b="1" dirty="0"/>
              <a:t>    color: green;</a:t>
            </a:r>
          </a:p>
          <a:p>
            <a:r>
              <a:rPr lang="en-US" sz="2400" b="1" dirty="0"/>
              <a:t>}</a:t>
            </a:r>
            <a:endParaRPr lang="en-US" dirty="0"/>
          </a:p>
        </p:txBody>
      </p:sp>
      <p:sp>
        <p:nvSpPr>
          <p:cNvPr id="7" name="Right Arrow 6"/>
          <p:cNvSpPr/>
          <p:nvPr/>
        </p:nvSpPr>
        <p:spPr>
          <a:xfrm>
            <a:off x="4889618" y="1617025"/>
            <a:ext cx="984668" cy="3204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a:off x="5964821" y="1013181"/>
            <a:ext cx="5490069" cy="147732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explanation</a:t>
            </a:r>
            <a:endParaRPr lang="en-US" dirty="0"/>
          </a:p>
          <a:p>
            <a:r>
              <a:rPr lang="en-US" sz="2400" b="1" dirty="0"/>
              <a:t>Selects all elements with the specified attribute (data-category) containing the string "fruit".</a:t>
            </a:r>
            <a:endParaRPr lang="en-US" dirty="0"/>
          </a:p>
        </p:txBody>
      </p:sp>
      <p:sp>
        <p:nvSpPr>
          <p:cNvPr id="9" name="TextBox 8"/>
          <p:cNvSpPr txBox="1"/>
          <p:nvPr/>
        </p:nvSpPr>
        <p:spPr>
          <a:xfrm>
            <a:off x="462474" y="2662717"/>
            <a:ext cx="4267200" cy="147732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test.css</a:t>
            </a:r>
            <a:endParaRPr lang="en-US" dirty="0"/>
          </a:p>
          <a:p>
            <a:r>
              <a:rPr lang="fr-FR" sz="2400" b="1" dirty="0"/>
              <a:t>[</a:t>
            </a:r>
            <a:r>
              <a:rPr lang="fr-FR" sz="2400" b="1" dirty="0" err="1"/>
              <a:t>lang</a:t>
            </a:r>
            <a:r>
              <a:rPr lang="fr-FR" sz="2400" b="1" dirty="0"/>
              <a:t>^="en"] {</a:t>
            </a:r>
          </a:p>
          <a:p>
            <a:r>
              <a:rPr lang="fr-FR" sz="2400" b="1" dirty="0"/>
              <a:t>    font-</a:t>
            </a:r>
            <a:r>
              <a:rPr lang="fr-FR" sz="2400" b="1" dirty="0" err="1"/>
              <a:t>family</a:t>
            </a:r>
            <a:r>
              <a:rPr lang="fr-FR" sz="2400" b="1" dirty="0"/>
              <a:t>: 'Arial', sans-</a:t>
            </a:r>
            <a:r>
              <a:rPr lang="fr-FR" sz="2400" b="1" dirty="0" err="1"/>
              <a:t>serif</a:t>
            </a:r>
            <a:r>
              <a:rPr lang="fr-FR" sz="2400" b="1" dirty="0"/>
              <a:t>;</a:t>
            </a:r>
          </a:p>
          <a:p>
            <a:r>
              <a:rPr lang="fr-FR" sz="2400" b="1" dirty="0"/>
              <a:t>}</a:t>
            </a:r>
            <a:endParaRPr lang="en-US" dirty="0"/>
          </a:p>
        </p:txBody>
      </p:sp>
      <p:sp>
        <p:nvSpPr>
          <p:cNvPr id="10" name="Right Arrow 9"/>
          <p:cNvSpPr/>
          <p:nvPr/>
        </p:nvSpPr>
        <p:spPr>
          <a:xfrm>
            <a:off x="4889618" y="3208524"/>
            <a:ext cx="984668" cy="3204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p:cNvSpPr txBox="1"/>
          <p:nvPr/>
        </p:nvSpPr>
        <p:spPr>
          <a:xfrm>
            <a:off x="5964821" y="2604680"/>
            <a:ext cx="5490069" cy="1107996"/>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explanation</a:t>
            </a:r>
            <a:endParaRPr lang="en-US" dirty="0"/>
          </a:p>
          <a:p>
            <a:r>
              <a:rPr lang="en-US" sz="2400" b="1" dirty="0"/>
              <a:t>Selects all elements with the specified attribute (</a:t>
            </a:r>
            <a:r>
              <a:rPr lang="en-US" sz="2400" b="1" dirty="0" err="1"/>
              <a:t>lang</a:t>
            </a:r>
            <a:r>
              <a:rPr lang="en-US" sz="2400" b="1" dirty="0"/>
              <a:t>) starting with the string "en".</a:t>
            </a:r>
            <a:endParaRPr lang="en-US" dirty="0"/>
          </a:p>
        </p:txBody>
      </p:sp>
      <p:sp>
        <p:nvSpPr>
          <p:cNvPr id="12" name="TextBox 11"/>
          <p:cNvSpPr txBox="1"/>
          <p:nvPr/>
        </p:nvSpPr>
        <p:spPr>
          <a:xfrm>
            <a:off x="462474" y="4292288"/>
            <a:ext cx="4267200" cy="147732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test.css</a:t>
            </a:r>
            <a:endParaRPr lang="en-US" dirty="0"/>
          </a:p>
          <a:p>
            <a:r>
              <a:rPr lang="en-US" sz="2400" b="1" dirty="0"/>
              <a:t>[</a:t>
            </a:r>
            <a:r>
              <a:rPr lang="en-US" sz="2400" b="1" dirty="0" err="1"/>
              <a:t>src</a:t>
            </a:r>
            <a:r>
              <a:rPr lang="en-US" sz="2400" b="1" dirty="0"/>
              <a:t>$=".</a:t>
            </a:r>
            <a:r>
              <a:rPr lang="en-US" sz="2400" b="1" dirty="0" err="1"/>
              <a:t>png</a:t>
            </a:r>
            <a:r>
              <a:rPr lang="en-US" sz="2400" b="1" dirty="0"/>
              <a:t>"] {</a:t>
            </a:r>
          </a:p>
          <a:p>
            <a:r>
              <a:rPr lang="en-US" sz="2400" b="1" dirty="0"/>
              <a:t>    border: 2px solid black;</a:t>
            </a:r>
          </a:p>
          <a:p>
            <a:r>
              <a:rPr lang="en-US" sz="2400" b="1" dirty="0"/>
              <a:t>}</a:t>
            </a:r>
            <a:endParaRPr lang="en-US" dirty="0"/>
          </a:p>
        </p:txBody>
      </p:sp>
      <p:sp>
        <p:nvSpPr>
          <p:cNvPr id="13" name="Right Arrow 12"/>
          <p:cNvSpPr/>
          <p:nvPr/>
        </p:nvSpPr>
        <p:spPr>
          <a:xfrm>
            <a:off x="4889618" y="4838095"/>
            <a:ext cx="984668" cy="3204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p:cNvSpPr txBox="1"/>
          <p:nvPr/>
        </p:nvSpPr>
        <p:spPr>
          <a:xfrm>
            <a:off x="5964821" y="4234251"/>
            <a:ext cx="5490069" cy="1107996"/>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explanation</a:t>
            </a:r>
            <a:endParaRPr lang="en-US" dirty="0"/>
          </a:p>
          <a:p>
            <a:r>
              <a:rPr lang="en-US" sz="2400" b="1" dirty="0"/>
              <a:t>Selects all elements with the specified attribute (</a:t>
            </a:r>
            <a:r>
              <a:rPr lang="en-US" sz="2400" b="1" dirty="0" err="1"/>
              <a:t>src</a:t>
            </a:r>
            <a:r>
              <a:rPr lang="en-US" sz="2400" b="1" dirty="0"/>
              <a:t>) ending with the string ".</a:t>
            </a:r>
            <a:r>
              <a:rPr lang="en-US" sz="2400" b="1" dirty="0" err="1"/>
              <a:t>png</a:t>
            </a:r>
            <a:r>
              <a:rPr lang="en-US" sz="2400" b="1" dirty="0"/>
              <a:t>".</a:t>
            </a:r>
          </a:p>
        </p:txBody>
      </p:sp>
    </p:spTree>
    <p:extLst>
      <p:ext uri="{BB962C8B-B14F-4D97-AF65-F5344CB8AC3E}">
        <p14:creationId xmlns:p14="http://schemas.microsoft.com/office/powerpoint/2010/main" val="2007863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P spid="7" grpId="0" animBg="1"/>
      <p:bldP spid="8" grpId="0" uiExpand="1" build="allAtOnce"/>
      <p:bldP spid="9" grpId="0" uiExpand="1" build="allAtOnce"/>
      <p:bldP spid="10" grpId="0" animBg="1"/>
      <p:bldP spid="11" grpId="0" uiExpand="1" build="allAtOnce"/>
      <p:bldP spid="12" grpId="0" uiExpand="1" build="allAtOnce"/>
      <p:bldP spid="13" grpId="0" animBg="1"/>
      <p:bldP spid="14" grpId="0" uiExpand="1" build="allAtOnce"/>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Gradients</a:t>
            </a:r>
          </a:p>
        </p:txBody>
      </p:sp>
      <p:sp>
        <p:nvSpPr>
          <p:cNvPr id="3" name="Content Placeholder 2"/>
          <p:cNvSpPr>
            <a:spLocks noGrp="1"/>
          </p:cNvSpPr>
          <p:nvPr>
            <p:ph idx="1"/>
          </p:nvPr>
        </p:nvSpPr>
        <p:spPr/>
        <p:txBody>
          <a:bodyPr/>
          <a:lstStyle/>
          <a:p>
            <a:r>
              <a:rPr lang="en-US" dirty="0"/>
              <a:t>CSS gradients let you display smooth transitions between two or more specified colors.</a:t>
            </a:r>
          </a:p>
          <a:p>
            <a:r>
              <a:rPr lang="en-US" dirty="0"/>
              <a:t>CSS defines two types of gradients:</a:t>
            </a:r>
          </a:p>
          <a:p>
            <a:pPr lvl="1"/>
            <a:r>
              <a:rPr lang="en-US" dirty="0"/>
              <a:t>Linear Gradients (goes down/up/left/right/diagonally)</a:t>
            </a:r>
          </a:p>
          <a:p>
            <a:pPr lvl="2"/>
            <a:r>
              <a:rPr lang="en-US" dirty="0"/>
              <a:t>To create a linear gradient you must define at least two color stops. </a:t>
            </a:r>
          </a:p>
          <a:p>
            <a:pPr lvl="2"/>
            <a:r>
              <a:rPr lang="en-US" dirty="0"/>
              <a:t>Color stops are the colors you want to render smooth transitions among. </a:t>
            </a:r>
          </a:p>
          <a:p>
            <a:pPr lvl="2"/>
            <a:r>
              <a:rPr lang="en-US" dirty="0"/>
              <a:t>You can also set a starting point and a direction (or an angle) along with the gradient effect.</a:t>
            </a:r>
          </a:p>
          <a:p>
            <a:pPr lvl="1"/>
            <a:r>
              <a:rPr lang="en-US" dirty="0"/>
              <a:t>Radial Gradients (defined by their center)</a:t>
            </a:r>
          </a:p>
          <a:p>
            <a:pPr lvl="2"/>
            <a:r>
              <a:rPr lang="en-US" dirty="0"/>
              <a:t>The radial-gradient() function sets a radial gradient as the background image.</a:t>
            </a:r>
          </a:p>
          <a:p>
            <a:pPr lvl="2"/>
            <a:r>
              <a:rPr lang="en-US" dirty="0"/>
              <a:t>A radial gradient is defined by its center.</a:t>
            </a:r>
          </a:p>
          <a:p>
            <a:pPr lvl="2"/>
            <a:r>
              <a:rPr lang="en-US" dirty="0"/>
              <a:t>To create a radial gradient you must define at least two color stops.</a:t>
            </a:r>
          </a:p>
          <a:p>
            <a:pPr lvl="2"/>
            <a:endParaRPr lang="en-US" dirty="0"/>
          </a:p>
          <a:p>
            <a:endParaRPr lang="en-US" dirty="0"/>
          </a:p>
        </p:txBody>
      </p:sp>
    </p:spTree>
    <p:extLst>
      <p:ext uri="{BB962C8B-B14F-4D97-AF65-F5344CB8AC3E}">
        <p14:creationId xmlns:p14="http://schemas.microsoft.com/office/powerpoint/2010/main" val="314920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Gradients</a:t>
            </a:r>
          </a:p>
        </p:txBody>
      </p:sp>
      <p:sp>
        <p:nvSpPr>
          <p:cNvPr id="3" name="Content Placeholder 2"/>
          <p:cNvSpPr>
            <a:spLocks noGrp="1"/>
          </p:cNvSpPr>
          <p:nvPr>
            <p:ph idx="1"/>
          </p:nvPr>
        </p:nvSpPr>
        <p:spPr/>
        <p:txBody>
          <a:bodyPr/>
          <a:lstStyle/>
          <a:p>
            <a:r>
              <a:rPr lang="en-US" dirty="0"/>
              <a:t>To create a linear gradient you must define at least two color stops. </a:t>
            </a:r>
          </a:p>
          <a:p>
            <a:r>
              <a:rPr lang="en-US" dirty="0"/>
              <a:t>Color stops are the colors you want to render smooth transitions among. </a:t>
            </a:r>
          </a:p>
          <a:p>
            <a:r>
              <a:rPr lang="en-US" dirty="0"/>
              <a:t>You can also set a starting point and a direction (or an angle) along with the gradient effect.</a:t>
            </a:r>
          </a:p>
          <a:p>
            <a:endParaRPr lang="en-US" dirty="0"/>
          </a:p>
          <a:p>
            <a:pPr lvl="1"/>
            <a:endParaRPr lang="en-US" dirty="0"/>
          </a:p>
          <a:p>
            <a:pPr lvl="1"/>
            <a:endParaRPr lang="en-US" dirty="0"/>
          </a:p>
          <a:p>
            <a:pPr lvl="1"/>
            <a:r>
              <a:rPr lang="en-US" dirty="0"/>
              <a:t>direction: </a:t>
            </a:r>
          </a:p>
          <a:p>
            <a:pPr lvl="2"/>
            <a:r>
              <a:rPr lang="en-US" dirty="0"/>
              <a:t>to bottom</a:t>
            </a:r>
          </a:p>
          <a:p>
            <a:pPr lvl="2"/>
            <a:r>
              <a:rPr lang="en-US" dirty="0"/>
              <a:t>to top</a:t>
            </a:r>
          </a:p>
          <a:p>
            <a:pPr lvl="2"/>
            <a:r>
              <a:rPr lang="en-US" dirty="0"/>
              <a:t>to right</a:t>
            </a:r>
          </a:p>
          <a:p>
            <a:pPr lvl="2"/>
            <a:r>
              <a:rPr lang="en-US" dirty="0"/>
              <a:t>to left</a:t>
            </a:r>
          </a:p>
          <a:p>
            <a:pPr lvl="2"/>
            <a:r>
              <a:rPr lang="en-US" dirty="0"/>
              <a:t>to bottom left</a:t>
            </a:r>
          </a:p>
          <a:p>
            <a:pPr lvl="2"/>
            <a:r>
              <a:rPr lang="en-US" dirty="0"/>
              <a:t>180deg</a:t>
            </a:r>
          </a:p>
          <a:p>
            <a:pPr lvl="2"/>
            <a:r>
              <a:rPr lang="en-US" dirty="0"/>
              <a:t>Etc…</a:t>
            </a:r>
          </a:p>
          <a:p>
            <a:endParaRPr lang="en-US" dirty="0"/>
          </a:p>
          <a:p>
            <a:endParaRPr lang="en-US" dirty="0"/>
          </a:p>
        </p:txBody>
      </p:sp>
      <p:sp>
        <p:nvSpPr>
          <p:cNvPr id="5" name="TextBox 4"/>
          <p:cNvSpPr txBox="1"/>
          <p:nvPr/>
        </p:nvSpPr>
        <p:spPr>
          <a:xfrm>
            <a:off x="531318" y="2358843"/>
            <a:ext cx="10075721" cy="646331"/>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Syntax</a:t>
            </a:r>
          </a:p>
          <a:p>
            <a:r>
              <a:rPr lang="en-US" dirty="0">
                <a:latin typeface="Consolas" panose="020B0609020204030204" pitchFamily="49" charset="0"/>
              </a:rPr>
              <a:t>background-</a:t>
            </a:r>
            <a:r>
              <a:rPr lang="en-US" b="1" dirty="0">
                <a:latin typeface="Consolas" panose="020B0609020204030204" pitchFamily="49" charset="0"/>
              </a:rPr>
              <a:t>image</a:t>
            </a:r>
            <a:r>
              <a:rPr lang="en-US" dirty="0">
                <a:latin typeface="Consolas" panose="020B0609020204030204" pitchFamily="49" charset="0"/>
              </a:rPr>
              <a:t>: linear-gradient(</a:t>
            </a:r>
            <a:r>
              <a:rPr lang="en-US" i="1" dirty="0">
                <a:latin typeface="Consolas" panose="020B0609020204030204" pitchFamily="49" charset="0"/>
              </a:rPr>
              <a:t>direction</a:t>
            </a:r>
            <a:r>
              <a:rPr lang="en-US" dirty="0">
                <a:latin typeface="Consolas" panose="020B0609020204030204" pitchFamily="49" charset="0"/>
              </a:rPr>
              <a:t>, </a:t>
            </a:r>
            <a:r>
              <a:rPr lang="en-US" i="1" dirty="0">
                <a:latin typeface="Consolas" panose="020B0609020204030204" pitchFamily="49" charset="0"/>
              </a:rPr>
              <a:t>color-stop1</a:t>
            </a:r>
            <a:r>
              <a:rPr lang="en-US" dirty="0">
                <a:latin typeface="Consolas" panose="020B0609020204030204" pitchFamily="49" charset="0"/>
              </a:rPr>
              <a:t>, </a:t>
            </a:r>
            <a:r>
              <a:rPr lang="en-US" i="1" dirty="0">
                <a:latin typeface="Consolas" panose="020B0609020204030204" pitchFamily="49" charset="0"/>
              </a:rPr>
              <a:t>color-stop2, ...</a:t>
            </a:r>
            <a:r>
              <a:rPr lang="en-US" dirty="0">
                <a:latin typeface="Consolas" panose="020B0609020204030204" pitchFamily="49" charset="0"/>
              </a:rPr>
              <a:t>);</a:t>
            </a:r>
          </a:p>
        </p:txBody>
      </p:sp>
    </p:spTree>
    <p:extLst>
      <p:ext uri="{BB962C8B-B14F-4D97-AF65-F5344CB8AC3E}">
        <p14:creationId xmlns:p14="http://schemas.microsoft.com/office/powerpoint/2010/main" val="2833149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Gradients (Example)</a:t>
            </a:r>
          </a:p>
        </p:txBody>
      </p:sp>
      <p:sp>
        <p:nvSpPr>
          <p:cNvPr id="3" name="Content Placeholder 2"/>
          <p:cNvSpPr>
            <a:spLocks noGrp="1"/>
          </p:cNvSpPr>
          <p:nvPr>
            <p:ph idx="1"/>
          </p:nvPr>
        </p:nvSpPr>
        <p:spPr/>
        <p:txBody>
          <a:bodyPr/>
          <a:lstStyle/>
          <a:p>
            <a:r>
              <a:rPr lang="en-US" dirty="0"/>
              <a:t>Example:</a:t>
            </a:r>
          </a:p>
          <a:p>
            <a:endParaRPr lang="en-US" dirty="0"/>
          </a:p>
          <a:p>
            <a:endParaRPr lang="en-US" dirty="0"/>
          </a:p>
          <a:p>
            <a:r>
              <a:rPr lang="en-US" dirty="0"/>
              <a:t>Output:</a:t>
            </a:r>
          </a:p>
          <a:p>
            <a:endParaRPr lang="en-US" dirty="0"/>
          </a:p>
        </p:txBody>
      </p:sp>
      <p:sp>
        <p:nvSpPr>
          <p:cNvPr id="4" name="TextBox 3"/>
          <p:cNvSpPr txBox="1"/>
          <p:nvPr/>
        </p:nvSpPr>
        <p:spPr>
          <a:xfrm>
            <a:off x="487775" y="1330153"/>
            <a:ext cx="10075721" cy="646331"/>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CSS</a:t>
            </a:r>
          </a:p>
          <a:p>
            <a:r>
              <a:rPr lang="en-US" dirty="0">
                <a:solidFill>
                  <a:srgbClr val="FF0000"/>
                </a:solidFill>
                <a:latin typeface="Consolas" panose="020B0609020204030204" pitchFamily="49" charset="0"/>
              </a:rPr>
              <a:t>background-image</a:t>
            </a:r>
            <a:r>
              <a:rPr lang="en-US" dirty="0">
                <a:solidFill>
                  <a:srgbClr val="000000"/>
                </a:solidFill>
                <a:latin typeface="Consolas" panose="020B0609020204030204" pitchFamily="49" charset="0"/>
              </a:rPr>
              <a:t>: linear-gradient(</a:t>
            </a:r>
            <a:r>
              <a:rPr lang="en-US" dirty="0">
                <a:solidFill>
                  <a:srgbClr val="0451A5"/>
                </a:solidFill>
                <a:latin typeface="Consolas" panose="020B0609020204030204" pitchFamily="49" charset="0"/>
              </a:rPr>
              <a:t>red</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yellow</a:t>
            </a:r>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487775" y="2670629"/>
            <a:ext cx="7437025" cy="3768146"/>
          </a:xfrm>
          <a:prstGeom prst="rect">
            <a:avLst/>
          </a:prstGeom>
        </p:spPr>
      </p:pic>
    </p:spTree>
    <p:extLst>
      <p:ext uri="{BB962C8B-B14F-4D97-AF65-F5344CB8AC3E}">
        <p14:creationId xmlns:p14="http://schemas.microsoft.com/office/powerpoint/2010/main" val="224169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Radial Gradients</a:t>
            </a:r>
          </a:p>
        </p:txBody>
      </p:sp>
      <p:sp>
        <p:nvSpPr>
          <p:cNvPr id="3" name="Content Placeholder 2"/>
          <p:cNvSpPr>
            <a:spLocks noGrp="1"/>
          </p:cNvSpPr>
          <p:nvPr>
            <p:ph idx="1"/>
          </p:nvPr>
        </p:nvSpPr>
        <p:spPr/>
        <p:txBody>
          <a:bodyPr/>
          <a:lstStyle/>
          <a:p>
            <a:r>
              <a:rPr lang="en-US" dirty="0"/>
              <a:t>To create a linear gradient you must define at least two color stops. </a:t>
            </a:r>
          </a:p>
          <a:p>
            <a:r>
              <a:rPr lang="en-US" dirty="0"/>
              <a:t>Color stops are the colors you want to render smooth transitions among. </a:t>
            </a:r>
          </a:p>
          <a:p>
            <a:r>
              <a:rPr lang="en-US" dirty="0"/>
              <a:t>You can also set a starting point and a direction (or an angle) along with the gradient effect.</a:t>
            </a:r>
          </a:p>
          <a:p>
            <a:endParaRPr lang="en-US" dirty="0"/>
          </a:p>
          <a:p>
            <a:pPr marL="457200" lvl="1" indent="0">
              <a:buNone/>
            </a:pPr>
            <a:endParaRPr lang="en-US" dirty="0"/>
          </a:p>
          <a:p>
            <a:pPr lvl="1"/>
            <a:r>
              <a:rPr lang="en-US" dirty="0"/>
              <a:t>shape: </a:t>
            </a:r>
          </a:p>
          <a:p>
            <a:pPr lvl="2"/>
            <a:r>
              <a:rPr lang="en-US" dirty="0"/>
              <a:t>Ellipse (</a:t>
            </a:r>
            <a:r>
              <a:rPr lang="en-US" dirty="0" err="1"/>
              <a:t>defalt</a:t>
            </a:r>
            <a:r>
              <a:rPr lang="en-US" dirty="0"/>
              <a:t>)</a:t>
            </a:r>
          </a:p>
          <a:p>
            <a:pPr lvl="2"/>
            <a:r>
              <a:rPr lang="en-US" dirty="0"/>
              <a:t>Circle</a:t>
            </a:r>
          </a:p>
          <a:p>
            <a:pPr lvl="1"/>
            <a:r>
              <a:rPr lang="en-US" dirty="0"/>
              <a:t>size:</a:t>
            </a:r>
          </a:p>
          <a:p>
            <a:pPr lvl="2"/>
            <a:r>
              <a:rPr lang="en-US" dirty="0"/>
              <a:t>farthest-corner (default)</a:t>
            </a:r>
          </a:p>
          <a:p>
            <a:pPr lvl="2"/>
            <a:r>
              <a:rPr lang="en-US" dirty="0"/>
              <a:t>closest-corner</a:t>
            </a:r>
          </a:p>
          <a:p>
            <a:pPr lvl="2"/>
            <a:r>
              <a:rPr lang="en-US" dirty="0"/>
              <a:t>farthest-side</a:t>
            </a:r>
          </a:p>
          <a:p>
            <a:pPr lvl="2"/>
            <a:r>
              <a:rPr lang="en-US" dirty="0"/>
              <a:t>closest-side</a:t>
            </a:r>
          </a:p>
          <a:p>
            <a:pPr lvl="1"/>
            <a:r>
              <a:rPr lang="en-US" dirty="0"/>
              <a:t>position:</a:t>
            </a:r>
          </a:p>
          <a:p>
            <a:pPr lvl="2"/>
            <a:r>
              <a:rPr lang="en-US" dirty="0"/>
              <a:t>Center (default)</a:t>
            </a:r>
          </a:p>
          <a:p>
            <a:pPr lvl="2"/>
            <a:r>
              <a:rPr lang="en-US" dirty="0"/>
              <a:t>Etc…</a:t>
            </a:r>
          </a:p>
          <a:p>
            <a:pPr lvl="2"/>
            <a:endParaRPr lang="en-US" dirty="0"/>
          </a:p>
          <a:p>
            <a:endParaRPr lang="en-US" dirty="0"/>
          </a:p>
          <a:p>
            <a:endParaRPr lang="en-US" dirty="0"/>
          </a:p>
        </p:txBody>
      </p:sp>
      <p:sp>
        <p:nvSpPr>
          <p:cNvPr id="5" name="TextBox 4"/>
          <p:cNvSpPr txBox="1"/>
          <p:nvPr/>
        </p:nvSpPr>
        <p:spPr>
          <a:xfrm>
            <a:off x="531318" y="2184671"/>
            <a:ext cx="11384911" cy="646331"/>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Syntax</a:t>
            </a:r>
          </a:p>
          <a:p>
            <a:r>
              <a:rPr lang="en-US" dirty="0">
                <a:latin typeface="Consolas" panose="020B0609020204030204" pitchFamily="49" charset="0"/>
              </a:rPr>
              <a:t>background-image: radial-gradient(</a:t>
            </a:r>
            <a:r>
              <a:rPr lang="en-US" i="1" dirty="0">
                <a:latin typeface="Consolas" panose="020B0609020204030204" pitchFamily="49" charset="0"/>
              </a:rPr>
              <a:t>shape size </a:t>
            </a:r>
            <a:r>
              <a:rPr lang="en-US" dirty="0">
                <a:latin typeface="Consolas" panose="020B0609020204030204" pitchFamily="49" charset="0"/>
              </a:rPr>
              <a:t>at</a:t>
            </a:r>
            <a:r>
              <a:rPr lang="en-US" i="1" dirty="0">
                <a:latin typeface="Consolas" panose="020B0609020204030204" pitchFamily="49" charset="0"/>
              </a:rPr>
              <a:t> position, start-color, ..., last-color</a:t>
            </a:r>
            <a:r>
              <a:rPr lang="en-US" dirty="0">
                <a:latin typeface="Consolas" panose="020B0609020204030204" pitchFamily="49" charset="0"/>
              </a:rPr>
              <a:t>);</a:t>
            </a:r>
          </a:p>
        </p:txBody>
      </p:sp>
    </p:spTree>
    <p:extLst>
      <p:ext uri="{BB962C8B-B14F-4D97-AF65-F5344CB8AC3E}">
        <p14:creationId xmlns:p14="http://schemas.microsoft.com/office/powerpoint/2010/main" val="1816322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Radial Gradients (Example)</a:t>
            </a:r>
          </a:p>
        </p:txBody>
      </p:sp>
      <p:sp>
        <p:nvSpPr>
          <p:cNvPr id="3" name="Content Placeholder 2"/>
          <p:cNvSpPr>
            <a:spLocks noGrp="1"/>
          </p:cNvSpPr>
          <p:nvPr>
            <p:ph idx="1"/>
          </p:nvPr>
        </p:nvSpPr>
        <p:spPr/>
        <p:txBody>
          <a:bodyPr/>
          <a:lstStyle/>
          <a:p>
            <a:r>
              <a:rPr lang="en-US" dirty="0"/>
              <a:t>Example:</a:t>
            </a:r>
          </a:p>
          <a:p>
            <a:endParaRPr lang="en-US" dirty="0"/>
          </a:p>
          <a:p>
            <a:endParaRPr lang="en-US" dirty="0"/>
          </a:p>
          <a:p>
            <a:r>
              <a:rPr lang="en-US" dirty="0"/>
              <a:t>Output:</a:t>
            </a:r>
          </a:p>
          <a:p>
            <a:endParaRPr lang="en-US" dirty="0"/>
          </a:p>
        </p:txBody>
      </p:sp>
      <p:sp>
        <p:nvSpPr>
          <p:cNvPr id="4" name="TextBox 3"/>
          <p:cNvSpPr txBox="1"/>
          <p:nvPr/>
        </p:nvSpPr>
        <p:spPr>
          <a:xfrm>
            <a:off x="487775" y="1330153"/>
            <a:ext cx="10075721" cy="646331"/>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CSS</a:t>
            </a:r>
          </a:p>
          <a:p>
            <a:r>
              <a:rPr lang="en-US" dirty="0">
                <a:solidFill>
                  <a:srgbClr val="FF0000"/>
                </a:solidFill>
                <a:latin typeface="Consolas" panose="020B0609020204030204" pitchFamily="49" charset="0"/>
              </a:rPr>
              <a:t>background-image</a:t>
            </a:r>
            <a:r>
              <a:rPr lang="en-US" dirty="0">
                <a:solidFill>
                  <a:srgbClr val="000000"/>
                </a:solidFill>
                <a:latin typeface="Consolas" panose="020B0609020204030204" pitchFamily="49" charset="0"/>
              </a:rPr>
              <a:t>: radial-gradient(</a:t>
            </a:r>
            <a:r>
              <a:rPr lang="en-US" dirty="0">
                <a:solidFill>
                  <a:srgbClr val="0451A5"/>
                </a:solidFill>
                <a:latin typeface="Consolas" panose="020B0609020204030204" pitchFamily="49" charset="0"/>
              </a:rPr>
              <a:t>red</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green</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yellow</a:t>
            </a:r>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pic>
        <p:nvPicPr>
          <p:cNvPr id="6" name="Picture 5"/>
          <p:cNvPicPr>
            <a:picLocks noChangeAspect="1"/>
          </p:cNvPicPr>
          <p:nvPr/>
        </p:nvPicPr>
        <p:blipFill>
          <a:blip r:embed="rId2"/>
          <a:stretch>
            <a:fillRect/>
          </a:stretch>
        </p:blipFill>
        <p:spPr>
          <a:xfrm>
            <a:off x="487776" y="2731652"/>
            <a:ext cx="7476354" cy="3763633"/>
          </a:xfrm>
          <a:prstGeom prst="rect">
            <a:avLst/>
          </a:prstGeom>
        </p:spPr>
      </p:pic>
    </p:spTree>
    <p:extLst>
      <p:ext uri="{BB962C8B-B14F-4D97-AF65-F5344CB8AC3E}">
        <p14:creationId xmlns:p14="http://schemas.microsoft.com/office/powerpoint/2010/main" val="136151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Pseudo Classes</a:t>
            </a:r>
          </a:p>
        </p:txBody>
      </p:sp>
      <p:sp>
        <p:nvSpPr>
          <p:cNvPr id="3" name="Content Placeholder 2"/>
          <p:cNvSpPr>
            <a:spLocks noGrp="1"/>
          </p:cNvSpPr>
          <p:nvPr>
            <p:ph idx="1"/>
          </p:nvPr>
        </p:nvSpPr>
        <p:spPr/>
        <p:txBody>
          <a:bodyPr/>
          <a:lstStyle/>
          <a:p>
            <a:r>
              <a:rPr lang="en-US" dirty="0"/>
              <a:t>A pseudo-class is used to define a special state of an element.</a:t>
            </a:r>
          </a:p>
          <a:p>
            <a:r>
              <a:rPr lang="en-US" dirty="0"/>
              <a:t>For example, it can be used to:</a:t>
            </a:r>
          </a:p>
          <a:p>
            <a:pPr lvl="1"/>
            <a:r>
              <a:rPr lang="en-US" dirty="0"/>
              <a:t>Style an element when a user mouse over it</a:t>
            </a:r>
          </a:p>
          <a:p>
            <a:pPr lvl="1"/>
            <a:r>
              <a:rPr lang="en-US" dirty="0"/>
              <a:t>Style visited and unvisited links differently</a:t>
            </a:r>
          </a:p>
          <a:p>
            <a:pPr lvl="1"/>
            <a:r>
              <a:rPr lang="en-US" dirty="0"/>
              <a:t>Style an element when it gets focus</a:t>
            </a:r>
          </a:p>
          <a:p>
            <a:r>
              <a:rPr lang="en-US" dirty="0"/>
              <a:t>Some important pseudo classes are:</a:t>
            </a:r>
          </a:p>
          <a:p>
            <a:pPr lvl="1"/>
            <a:r>
              <a:rPr lang="en-US" dirty="0"/>
              <a:t>active</a:t>
            </a:r>
          </a:p>
          <a:p>
            <a:pPr lvl="1"/>
            <a:r>
              <a:rPr lang="en-US" dirty="0"/>
              <a:t>disabled</a:t>
            </a:r>
          </a:p>
          <a:p>
            <a:pPr lvl="1"/>
            <a:r>
              <a:rPr lang="en-US" dirty="0"/>
              <a:t>first-child</a:t>
            </a:r>
          </a:p>
          <a:p>
            <a:pPr lvl="1"/>
            <a:r>
              <a:rPr lang="en-US" dirty="0"/>
              <a:t>nth-child</a:t>
            </a:r>
          </a:p>
          <a:p>
            <a:pPr lvl="1"/>
            <a:r>
              <a:rPr lang="en-US" dirty="0"/>
              <a:t>focus</a:t>
            </a:r>
          </a:p>
          <a:p>
            <a:pPr lvl="1"/>
            <a:r>
              <a:rPr lang="en-US" dirty="0"/>
              <a:t>hover</a:t>
            </a:r>
          </a:p>
          <a:p>
            <a:pPr lvl="1"/>
            <a:r>
              <a:rPr lang="en-US" dirty="0"/>
              <a:t>visited</a:t>
            </a:r>
          </a:p>
        </p:txBody>
      </p:sp>
      <p:sp>
        <p:nvSpPr>
          <p:cNvPr id="4" name="TextBox 3"/>
          <p:cNvSpPr txBox="1"/>
          <p:nvPr/>
        </p:nvSpPr>
        <p:spPr>
          <a:xfrm>
            <a:off x="7541719" y="1444443"/>
            <a:ext cx="3779424" cy="1292662"/>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Syntax</a:t>
            </a:r>
          </a:p>
          <a:p>
            <a:r>
              <a:rPr lang="en-US" sz="2000" dirty="0" err="1">
                <a:solidFill>
                  <a:schemeClr val="tx1"/>
                </a:solidFill>
                <a:latin typeface="Consolas" panose="020B0609020204030204" pitchFamily="49" charset="0"/>
              </a:rPr>
              <a:t>selector</a:t>
            </a:r>
            <a:r>
              <a:rPr lang="en-US" sz="2000" b="1" dirty="0" err="1">
                <a:solidFill>
                  <a:srgbClr val="A52A2A"/>
                </a:solidFill>
                <a:latin typeface="Consolas" panose="020B0609020204030204" pitchFamily="49" charset="0"/>
              </a:rPr>
              <a:t>:</a:t>
            </a:r>
            <a:r>
              <a:rPr lang="en-US" sz="2000" dirty="0" err="1">
                <a:solidFill>
                  <a:schemeClr val="tx1"/>
                </a:solidFill>
                <a:latin typeface="Consolas" panose="020B0609020204030204" pitchFamily="49" charset="0"/>
              </a:rPr>
              <a:t>pseudo-class</a:t>
            </a:r>
            <a:r>
              <a:rPr lang="en-US" sz="2000" dirty="0">
                <a:solidFill>
                  <a:srgbClr val="A52A2A"/>
                </a:solidFill>
                <a:latin typeface="Consolas" panose="020B0609020204030204" pitchFamily="49" charset="0"/>
              </a:rPr>
              <a:t> </a:t>
            </a:r>
            <a:r>
              <a:rPr lang="en-US" sz="2000" dirty="0">
                <a:solidFill>
                  <a:srgbClr val="000000"/>
                </a:solidFill>
                <a:latin typeface="Consolas" panose="020B0609020204030204" pitchFamily="49" charset="0"/>
              </a:rPr>
              <a:t>{</a:t>
            </a:r>
            <a:br>
              <a:rPr lang="en-US" sz="2000" dirty="0">
                <a:solidFill>
                  <a:srgbClr val="FF0000"/>
                </a:solidFill>
                <a:latin typeface="Consolas" panose="020B0609020204030204" pitchFamily="49" charset="0"/>
              </a:rPr>
            </a:br>
            <a:r>
              <a:rPr lang="en-US" sz="2000" dirty="0">
                <a:solidFill>
                  <a:srgbClr val="FF0000"/>
                </a:solidFill>
                <a:latin typeface="Consolas" panose="020B0609020204030204" pitchFamily="49" charset="0"/>
              </a:rPr>
              <a:t>  property</a:t>
            </a:r>
            <a:r>
              <a:rPr lang="en-US" sz="2000" dirty="0">
                <a:solidFill>
                  <a:srgbClr val="000000"/>
                </a:solidFill>
                <a:latin typeface="Consolas" panose="020B0609020204030204" pitchFamily="49" charset="0"/>
              </a:rPr>
              <a:t>:</a:t>
            </a:r>
            <a:r>
              <a:rPr lang="en-US" sz="2000" dirty="0">
                <a:solidFill>
                  <a:srgbClr val="0000CD"/>
                </a:solidFill>
                <a:latin typeface="Consolas" panose="020B0609020204030204" pitchFamily="49" charset="0"/>
              </a:rPr>
              <a:t> value</a:t>
            </a:r>
            <a:r>
              <a:rPr lang="en-US" sz="2000" dirty="0">
                <a:solidFill>
                  <a:srgbClr val="000000"/>
                </a:solidFill>
                <a:latin typeface="Consolas" panose="020B0609020204030204" pitchFamily="49" charset="0"/>
              </a:rPr>
              <a:t>;</a:t>
            </a:r>
            <a:br>
              <a:rPr lang="en-US" sz="2000" dirty="0">
                <a:solidFill>
                  <a:srgbClr val="FF0000"/>
                </a:solidFill>
                <a:latin typeface="Consolas" panose="020B0609020204030204" pitchFamily="49" charset="0"/>
              </a:rPr>
            </a:br>
            <a:r>
              <a:rPr lang="en-US" sz="2000" dirty="0">
                <a:solidFill>
                  <a:srgbClr val="000000"/>
                </a:solidFill>
                <a:latin typeface="Consolas" panose="020B0609020204030204" pitchFamily="49" charset="0"/>
              </a:rPr>
              <a:t>}</a:t>
            </a:r>
            <a:endParaRPr lang="en-US" sz="2000" dirty="0">
              <a:latin typeface="Consolas" panose="020B0609020204030204" pitchFamily="49" charset="0"/>
            </a:endParaRPr>
          </a:p>
        </p:txBody>
      </p:sp>
    </p:spTree>
    <p:extLst>
      <p:ext uri="{BB962C8B-B14F-4D97-AF65-F5344CB8AC3E}">
        <p14:creationId xmlns:p14="http://schemas.microsoft.com/office/powerpoint/2010/main" val="227607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Pseudo Elements</a:t>
            </a:r>
          </a:p>
        </p:txBody>
      </p:sp>
      <p:sp>
        <p:nvSpPr>
          <p:cNvPr id="3" name="Content Placeholder 2"/>
          <p:cNvSpPr>
            <a:spLocks noGrp="1"/>
          </p:cNvSpPr>
          <p:nvPr>
            <p:ph idx="1"/>
          </p:nvPr>
        </p:nvSpPr>
        <p:spPr/>
        <p:txBody>
          <a:bodyPr/>
          <a:lstStyle/>
          <a:p>
            <a:r>
              <a:rPr lang="en-US" dirty="0"/>
              <a:t>A CSS pseudo-element is used to style specified parts of an element.</a:t>
            </a:r>
          </a:p>
          <a:p>
            <a:r>
              <a:rPr lang="en-US" dirty="0"/>
              <a:t>For example, it can be used to:</a:t>
            </a:r>
          </a:p>
          <a:p>
            <a:pPr lvl="1"/>
            <a:r>
              <a:rPr lang="en-US" dirty="0"/>
              <a:t>Style the first letter, or line, of an element</a:t>
            </a:r>
          </a:p>
          <a:p>
            <a:pPr lvl="1"/>
            <a:r>
              <a:rPr lang="en-US" dirty="0"/>
              <a:t>Insert content before, or after, the content of an element</a:t>
            </a:r>
          </a:p>
          <a:p>
            <a:r>
              <a:rPr lang="en-US" dirty="0"/>
              <a:t>pseudo elements are,</a:t>
            </a:r>
          </a:p>
          <a:p>
            <a:pPr lvl="1"/>
            <a:r>
              <a:rPr lang="en-US" dirty="0"/>
              <a:t>after</a:t>
            </a:r>
          </a:p>
          <a:p>
            <a:pPr lvl="1"/>
            <a:r>
              <a:rPr lang="en-US" dirty="0"/>
              <a:t>before</a:t>
            </a:r>
          </a:p>
          <a:p>
            <a:pPr lvl="1"/>
            <a:r>
              <a:rPr lang="en-US" dirty="0"/>
              <a:t>first-letter</a:t>
            </a:r>
          </a:p>
          <a:p>
            <a:pPr lvl="1"/>
            <a:r>
              <a:rPr lang="en-US" dirty="0"/>
              <a:t>first-line</a:t>
            </a:r>
          </a:p>
          <a:p>
            <a:pPr lvl="1"/>
            <a:r>
              <a:rPr lang="en-US" dirty="0"/>
              <a:t>selection </a:t>
            </a:r>
          </a:p>
          <a:p>
            <a:pPr lvl="1"/>
            <a:endParaRPr lang="en-US" dirty="0"/>
          </a:p>
        </p:txBody>
      </p:sp>
      <p:sp>
        <p:nvSpPr>
          <p:cNvPr id="4" name="TextBox 3"/>
          <p:cNvSpPr txBox="1"/>
          <p:nvPr/>
        </p:nvSpPr>
        <p:spPr>
          <a:xfrm>
            <a:off x="7541718" y="1444443"/>
            <a:ext cx="4212477" cy="1292662"/>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Syntax</a:t>
            </a:r>
          </a:p>
          <a:p>
            <a:r>
              <a:rPr lang="en-US" sz="2000" dirty="0">
                <a:solidFill>
                  <a:schemeClr val="tx1"/>
                </a:solidFill>
                <a:latin typeface="Consolas" panose="020B0609020204030204" pitchFamily="49" charset="0"/>
              </a:rPr>
              <a:t>selector</a:t>
            </a:r>
            <a:r>
              <a:rPr lang="en-US" sz="2000" b="1" dirty="0">
                <a:solidFill>
                  <a:srgbClr val="A52A2A"/>
                </a:solidFill>
                <a:latin typeface="Consolas" panose="020B0609020204030204" pitchFamily="49" charset="0"/>
              </a:rPr>
              <a:t>::</a:t>
            </a:r>
            <a:r>
              <a:rPr lang="en-US" sz="2000" dirty="0">
                <a:solidFill>
                  <a:schemeClr val="tx1"/>
                </a:solidFill>
                <a:latin typeface="Consolas" panose="020B0609020204030204" pitchFamily="49" charset="0"/>
              </a:rPr>
              <a:t>pseudo-element</a:t>
            </a:r>
            <a:r>
              <a:rPr lang="en-US" sz="2000" dirty="0">
                <a:solidFill>
                  <a:srgbClr val="A52A2A"/>
                </a:solidFill>
                <a:latin typeface="Consolas" panose="020B0609020204030204" pitchFamily="49" charset="0"/>
              </a:rPr>
              <a:t> </a:t>
            </a:r>
            <a:r>
              <a:rPr lang="en-US" sz="2000" dirty="0">
                <a:solidFill>
                  <a:srgbClr val="000000"/>
                </a:solidFill>
                <a:latin typeface="Consolas" panose="020B0609020204030204" pitchFamily="49" charset="0"/>
              </a:rPr>
              <a:t>{</a:t>
            </a:r>
            <a:br>
              <a:rPr lang="en-US" sz="2000" dirty="0">
                <a:solidFill>
                  <a:srgbClr val="FF0000"/>
                </a:solidFill>
                <a:latin typeface="Consolas" panose="020B0609020204030204" pitchFamily="49" charset="0"/>
              </a:rPr>
            </a:br>
            <a:r>
              <a:rPr lang="en-US" sz="2000" dirty="0">
                <a:solidFill>
                  <a:srgbClr val="FF0000"/>
                </a:solidFill>
                <a:latin typeface="Consolas" panose="020B0609020204030204" pitchFamily="49" charset="0"/>
              </a:rPr>
              <a:t>  property</a:t>
            </a:r>
            <a:r>
              <a:rPr lang="en-US" sz="2000" dirty="0">
                <a:solidFill>
                  <a:srgbClr val="000000"/>
                </a:solidFill>
                <a:latin typeface="Consolas" panose="020B0609020204030204" pitchFamily="49" charset="0"/>
              </a:rPr>
              <a:t>:</a:t>
            </a:r>
            <a:r>
              <a:rPr lang="en-US" sz="2000" dirty="0">
                <a:solidFill>
                  <a:srgbClr val="0000CD"/>
                </a:solidFill>
                <a:latin typeface="Consolas" panose="020B0609020204030204" pitchFamily="49" charset="0"/>
              </a:rPr>
              <a:t> value</a:t>
            </a:r>
            <a:r>
              <a:rPr lang="en-US" sz="2000" dirty="0">
                <a:solidFill>
                  <a:srgbClr val="000000"/>
                </a:solidFill>
                <a:latin typeface="Consolas" panose="020B0609020204030204" pitchFamily="49" charset="0"/>
              </a:rPr>
              <a:t>;</a:t>
            </a:r>
            <a:br>
              <a:rPr lang="en-US" sz="2000" dirty="0">
                <a:solidFill>
                  <a:srgbClr val="FF0000"/>
                </a:solidFill>
                <a:latin typeface="Consolas" panose="020B0609020204030204" pitchFamily="49" charset="0"/>
              </a:rPr>
            </a:br>
            <a:r>
              <a:rPr lang="en-US" sz="2000" dirty="0">
                <a:solidFill>
                  <a:srgbClr val="000000"/>
                </a:solidFill>
                <a:latin typeface="Consolas" panose="020B0609020204030204" pitchFamily="49" charset="0"/>
              </a:rPr>
              <a:t>}</a:t>
            </a:r>
            <a:endParaRPr lang="en-US" sz="2000" dirty="0">
              <a:latin typeface="Consolas" panose="020B0609020204030204" pitchFamily="49" charset="0"/>
            </a:endParaRPr>
          </a:p>
        </p:txBody>
      </p:sp>
    </p:spTree>
    <p:extLst>
      <p:ext uri="{BB962C8B-B14F-4D97-AF65-F5344CB8AC3E}">
        <p14:creationId xmlns:p14="http://schemas.microsoft.com/office/powerpoint/2010/main" val="310385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IN" dirty="0"/>
              <a:t>dharmik.vasiyani@darshan.ac.in</a:t>
            </a:r>
            <a:endParaRPr lang="en-US" dirty="0"/>
          </a:p>
        </p:txBody>
      </p:sp>
      <p:sp>
        <p:nvSpPr>
          <p:cNvPr id="3" name="Text Placeholder 2"/>
          <p:cNvSpPr>
            <a:spLocks noGrp="1"/>
          </p:cNvSpPr>
          <p:nvPr>
            <p:ph type="body" sz="quarter" idx="12"/>
          </p:nvPr>
        </p:nvSpPr>
        <p:spPr/>
        <p:txBody>
          <a:bodyPr/>
          <a:lstStyle/>
          <a:p>
            <a:r>
              <a:rPr lang="en-IN" dirty="0"/>
              <a:t>9924664064</a:t>
            </a:r>
            <a:endParaRPr lang="en-US" dirty="0"/>
          </a:p>
        </p:txBody>
      </p:sp>
      <p:sp>
        <p:nvSpPr>
          <p:cNvPr id="4" name="Text Placeholder 3"/>
          <p:cNvSpPr>
            <a:spLocks noGrp="1"/>
          </p:cNvSpPr>
          <p:nvPr>
            <p:ph type="body" sz="quarter" idx="13"/>
          </p:nvPr>
        </p:nvSpPr>
        <p:spPr/>
        <p:txBody>
          <a:bodyPr/>
          <a:lstStyle/>
          <a:p>
            <a:r>
              <a:rPr lang="en-IN" dirty="0"/>
              <a:t>Computer Engineering Department</a:t>
            </a:r>
            <a:endParaRPr lang="en-US" dirty="0"/>
          </a:p>
        </p:txBody>
      </p:sp>
      <p:sp>
        <p:nvSpPr>
          <p:cNvPr id="5" name="Text Placeholder 4"/>
          <p:cNvSpPr>
            <a:spLocks noGrp="1"/>
          </p:cNvSpPr>
          <p:nvPr>
            <p:ph type="body" sz="quarter" idx="14"/>
          </p:nvPr>
        </p:nvSpPr>
        <p:spPr/>
        <p:txBody>
          <a:bodyPr/>
          <a:lstStyle/>
          <a:p>
            <a:r>
              <a:rPr lang="en-IN" dirty="0" err="1"/>
              <a:t>Prof.</a:t>
            </a:r>
            <a:r>
              <a:rPr lang="en-IN" dirty="0"/>
              <a:t> </a:t>
            </a:r>
            <a:r>
              <a:rPr lang="en-IN" dirty="0" err="1"/>
              <a:t>Dharmik</a:t>
            </a:r>
            <a:r>
              <a:rPr lang="en-IN" dirty="0"/>
              <a:t> P </a:t>
            </a:r>
            <a:r>
              <a:rPr lang="en-IN" dirty="0" err="1"/>
              <a:t>Vasiyani</a:t>
            </a:r>
            <a:endParaRPr lang="en-US" dirty="0"/>
          </a:p>
        </p:txBody>
      </p:sp>
      <p:sp>
        <p:nvSpPr>
          <p:cNvPr id="6" name="Text Placeholder 5"/>
          <p:cNvSpPr>
            <a:spLocks noGrp="1"/>
          </p:cNvSpPr>
          <p:nvPr>
            <p:ph type="body" sz="quarter" idx="16"/>
          </p:nvPr>
        </p:nvSpPr>
        <p:spPr/>
        <p:txBody>
          <a:bodyPr/>
          <a:lstStyle/>
          <a:p>
            <a:r>
              <a:rPr lang="en-IN" dirty="0"/>
              <a:t>Web Technology-I</a:t>
            </a:r>
          </a:p>
          <a:p>
            <a:r>
              <a:rPr lang="en-US" dirty="0"/>
              <a:t>DU#2301CS363</a:t>
            </a:r>
          </a:p>
        </p:txBody>
      </p:sp>
      <p:pic>
        <p:nvPicPr>
          <p:cNvPr id="8" name="Picture Placeholder 7"/>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a:xfrm>
            <a:off x="353569" y="5211251"/>
            <a:ext cx="1353599" cy="1353599"/>
          </a:xfrm>
        </p:spPr>
      </p:pic>
    </p:spTree>
    <p:extLst>
      <p:ext uri="{BB962C8B-B14F-4D97-AF65-F5344CB8AC3E}">
        <p14:creationId xmlns:p14="http://schemas.microsoft.com/office/powerpoint/2010/main" val="3065297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 Look &amp; Feel &amp; e) Page Layout and Linking</a:t>
            </a:r>
          </a:p>
        </p:txBody>
      </p:sp>
      <p:sp>
        <p:nvSpPr>
          <p:cNvPr id="3" name="Content Placeholder 2"/>
          <p:cNvSpPr>
            <a:spLocks noGrp="1"/>
          </p:cNvSpPr>
          <p:nvPr>
            <p:ph idx="1"/>
          </p:nvPr>
        </p:nvSpPr>
        <p:spPr/>
        <p:txBody>
          <a:bodyPr/>
          <a:lstStyle/>
          <a:p>
            <a:r>
              <a:rPr lang="en-US" dirty="0"/>
              <a:t>Look &amp; Feel</a:t>
            </a:r>
          </a:p>
          <a:p>
            <a:pPr lvl="1"/>
            <a:r>
              <a:rPr lang="en-US" dirty="0"/>
              <a:t>Look and feel of the website decides the overall appearance of the website.</a:t>
            </a:r>
          </a:p>
          <a:p>
            <a:pPr lvl="1"/>
            <a:r>
              <a:rPr lang="en-US" dirty="0"/>
              <a:t>It includes all the design aspects such as</a:t>
            </a:r>
          </a:p>
          <a:p>
            <a:pPr lvl="2"/>
            <a:r>
              <a:rPr lang="en-US" dirty="0"/>
              <a:t>Web site theme</a:t>
            </a:r>
          </a:p>
          <a:p>
            <a:pPr lvl="2"/>
            <a:r>
              <a:rPr lang="en-US" dirty="0"/>
              <a:t>Web typography</a:t>
            </a:r>
          </a:p>
          <a:p>
            <a:pPr lvl="2"/>
            <a:r>
              <a:rPr lang="en-US" dirty="0"/>
              <a:t>Graphics</a:t>
            </a:r>
          </a:p>
          <a:p>
            <a:pPr lvl="2"/>
            <a:r>
              <a:rPr lang="en-US" dirty="0"/>
              <a:t>Visual structure</a:t>
            </a:r>
          </a:p>
          <a:p>
            <a:pPr lvl="2"/>
            <a:r>
              <a:rPr lang="en-US" dirty="0"/>
              <a:t>Navigation etc…</a:t>
            </a:r>
          </a:p>
          <a:p>
            <a:r>
              <a:rPr lang="en-US" dirty="0"/>
              <a:t>Page Layout and Linking</a:t>
            </a:r>
          </a:p>
          <a:p>
            <a:pPr lvl="1"/>
            <a:r>
              <a:rPr lang="en-US" dirty="0"/>
              <a:t>Website contains of individual web pages that are linked together using various navigational links.</a:t>
            </a:r>
          </a:p>
          <a:p>
            <a:pPr lvl="1"/>
            <a:r>
              <a:rPr lang="en-US" dirty="0"/>
              <a:t>Page layout defines the visual structure of the page and divides the page area into different parts to present the information of varying importance.</a:t>
            </a:r>
          </a:p>
          <a:p>
            <a:pPr lvl="1"/>
            <a:r>
              <a:rPr lang="en-US" dirty="0"/>
              <a:t>Page layout allows the designer to distribute the contents on a page such that visitor can view it easily and find necessary details.</a:t>
            </a:r>
          </a:p>
        </p:txBody>
      </p:sp>
    </p:spTree>
    <p:extLst>
      <p:ext uri="{BB962C8B-B14F-4D97-AF65-F5344CB8AC3E}">
        <p14:creationId xmlns:p14="http://schemas.microsoft.com/office/powerpoint/2010/main" val="114011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 Locating Information &amp; g) Making Design user-centric</a:t>
            </a:r>
          </a:p>
        </p:txBody>
      </p:sp>
      <p:sp>
        <p:nvSpPr>
          <p:cNvPr id="3" name="Content Placeholder 2"/>
          <p:cNvSpPr>
            <a:spLocks noGrp="1"/>
          </p:cNvSpPr>
          <p:nvPr>
            <p:ph idx="1"/>
          </p:nvPr>
        </p:nvSpPr>
        <p:spPr/>
        <p:txBody>
          <a:bodyPr/>
          <a:lstStyle/>
          <a:p>
            <a:r>
              <a:rPr lang="en-US" dirty="0"/>
              <a:t>Locating Information</a:t>
            </a:r>
          </a:p>
          <a:p>
            <a:pPr lvl="1"/>
            <a:r>
              <a:rPr lang="en-US" dirty="0"/>
              <a:t>Webpage is viewed on a computer screen and the screen can be divided into five major areas such as center, top, right, bottom and left in this particular order.</a:t>
            </a:r>
          </a:p>
          <a:p>
            <a:pPr lvl="1"/>
            <a:r>
              <a:rPr lang="en-US" dirty="0"/>
              <a:t>The first major area of importance in terms of users viewing pattern is the center, then top, right, bottom and left in this particular order</a:t>
            </a:r>
          </a:p>
          <a:p>
            <a:r>
              <a:rPr lang="en-US" dirty="0"/>
              <a:t>Making Design user-centric</a:t>
            </a:r>
          </a:p>
          <a:p>
            <a:pPr lvl="1"/>
            <a:r>
              <a:rPr lang="en-US" dirty="0"/>
              <a:t>It is very difficult for any Web designer to predict the exact behavior of the Web site users.</a:t>
            </a:r>
          </a:p>
          <a:p>
            <a:pPr lvl="1"/>
            <a:r>
              <a:rPr lang="en-US" dirty="0"/>
              <a:t>However, idea of general behavior of common user helps in making design of the Web site user centric.</a:t>
            </a:r>
          </a:p>
          <a:p>
            <a:pPr lvl="1"/>
            <a:r>
              <a:rPr lang="en-US" dirty="0"/>
              <a:t>Users either scan the information on the web page to find the section of their interest or read the information to get details.</a:t>
            </a:r>
          </a:p>
        </p:txBody>
      </p:sp>
    </p:spTree>
    <p:extLst>
      <p:ext uri="{BB962C8B-B14F-4D97-AF65-F5344CB8AC3E}">
        <p14:creationId xmlns:p14="http://schemas.microsoft.com/office/powerpoint/2010/main" val="256813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 Sitemap </a:t>
            </a:r>
          </a:p>
        </p:txBody>
      </p:sp>
      <p:sp>
        <p:nvSpPr>
          <p:cNvPr id="3" name="Content Placeholder 2"/>
          <p:cNvSpPr>
            <a:spLocks noGrp="1"/>
          </p:cNvSpPr>
          <p:nvPr>
            <p:ph idx="1"/>
          </p:nvPr>
        </p:nvSpPr>
        <p:spPr/>
        <p:txBody>
          <a:bodyPr/>
          <a:lstStyle/>
          <a:p>
            <a:r>
              <a:rPr lang="en-US" dirty="0"/>
              <a:t>A Sitemap is a model of a website's content designed to help both users and search engines navigate the site.</a:t>
            </a:r>
          </a:p>
          <a:p>
            <a:r>
              <a:rPr lang="en-US" dirty="0"/>
              <a:t>Many a times Web sites are too complex as there are a large number of sections and each section contains many pages.</a:t>
            </a:r>
          </a:p>
          <a:p>
            <a:r>
              <a:rPr lang="en-US" dirty="0"/>
              <a:t>It becomes difficult for visitors to quickly move from one part to other.</a:t>
            </a:r>
          </a:p>
          <a:p>
            <a:r>
              <a:rPr lang="en-US" dirty="0"/>
              <a:t>Once the user selects a particular section and pages in that section, user gets confused about where he/she is and where to go from there.</a:t>
            </a:r>
          </a:p>
          <a:p>
            <a:r>
              <a:rPr lang="en-US" dirty="0"/>
              <a:t>To make it simple, keep your hierarchy of information to few levels or provide the navigation bar on each page to jump directly to a particular section.</a:t>
            </a:r>
          </a:p>
          <a:p>
            <a:endParaRPr lang="en-US" dirty="0"/>
          </a:p>
        </p:txBody>
      </p:sp>
    </p:spTree>
    <p:extLst>
      <p:ext uri="{BB962C8B-B14F-4D97-AF65-F5344CB8AC3E}">
        <p14:creationId xmlns:p14="http://schemas.microsoft.com/office/powerpoint/2010/main" val="2062034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4321</TotalTime>
  <Words>6651</Words>
  <Application>Microsoft Office PowerPoint</Application>
  <PresentationFormat>Widescreen</PresentationFormat>
  <Paragraphs>1020</Paragraphs>
  <Slides>69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69</vt:i4>
      </vt:variant>
    </vt:vector>
  </HeadingPairs>
  <TitlesOfParts>
    <vt:vector size="79" baseType="lpstr">
      <vt:lpstr>Wingdings 2</vt:lpstr>
      <vt:lpstr>Wingdings</vt:lpstr>
      <vt:lpstr>Times New Roman</vt:lpstr>
      <vt:lpstr>Consolas</vt:lpstr>
      <vt:lpstr>Wingdings 3</vt:lpstr>
      <vt:lpstr>Roboto Condensed Light</vt:lpstr>
      <vt:lpstr>Calibri</vt:lpstr>
      <vt:lpstr>Arial</vt:lpstr>
      <vt:lpstr>Roboto Condensed</vt:lpstr>
      <vt:lpstr>Office Theme</vt:lpstr>
      <vt:lpstr>Unit-02  CSS</vt:lpstr>
      <vt:lpstr>PowerPoint Presentation</vt:lpstr>
      <vt:lpstr>Web Design Issues</vt:lpstr>
      <vt:lpstr>a) Browser &amp; Operating Systems</vt:lpstr>
      <vt:lpstr>b) Bandwidth and Cache</vt:lpstr>
      <vt:lpstr>c) Display Resolution</vt:lpstr>
      <vt:lpstr>d) Look &amp; Feel &amp; e) Page Layout and Linking</vt:lpstr>
      <vt:lpstr>f) Locating Information &amp; g) Making Design user-centric</vt:lpstr>
      <vt:lpstr>h) Sitemap </vt:lpstr>
      <vt:lpstr>Planning a Website</vt:lpstr>
      <vt:lpstr>Effective Navigation</vt:lpstr>
      <vt:lpstr>What is CSS?</vt:lpstr>
      <vt:lpstr>Basic Syntax of CSS</vt:lpstr>
      <vt:lpstr>Different ways to write CSS</vt:lpstr>
      <vt:lpstr>1) Inline Style</vt:lpstr>
      <vt:lpstr>2) Internal Style Sheet</vt:lpstr>
      <vt:lpstr>3) External Style Sheet</vt:lpstr>
      <vt:lpstr>3) External Style Sheet (Cont.)</vt:lpstr>
      <vt:lpstr>The “id” selector</vt:lpstr>
      <vt:lpstr>The “class” selector</vt:lpstr>
      <vt:lpstr>Assign Multiple Classes</vt:lpstr>
      <vt:lpstr>Multiple Selection</vt:lpstr>
      <vt:lpstr>Multi-level Selection</vt:lpstr>
      <vt:lpstr>Multi-level Selection</vt:lpstr>
      <vt:lpstr>Background Property</vt:lpstr>
      <vt:lpstr>Background Color</vt:lpstr>
      <vt:lpstr>Background Image</vt:lpstr>
      <vt:lpstr>Background Image Repeat</vt:lpstr>
      <vt:lpstr>Fixed Background Image</vt:lpstr>
      <vt:lpstr>Background Image Positioning </vt:lpstr>
      <vt:lpstr>CSS Font</vt:lpstr>
      <vt:lpstr>CSS Font (Cont.)</vt:lpstr>
      <vt:lpstr>CSS Font (Cont.)</vt:lpstr>
      <vt:lpstr>CSS Text Property</vt:lpstr>
      <vt:lpstr>CSS Text Property (Cont.)</vt:lpstr>
      <vt:lpstr>CSS Text Property (Cont.)</vt:lpstr>
      <vt:lpstr>CSS Text Property (Cont.)</vt:lpstr>
      <vt:lpstr>The Box Model</vt:lpstr>
      <vt:lpstr>The Box Model (Cont)</vt:lpstr>
      <vt:lpstr>The Box Model (Cont)</vt:lpstr>
      <vt:lpstr>CSS Padding</vt:lpstr>
      <vt:lpstr>CSS Border</vt:lpstr>
      <vt:lpstr>CSS Margin</vt:lpstr>
      <vt:lpstr>Style Images</vt:lpstr>
      <vt:lpstr>CSS Positioning</vt:lpstr>
      <vt:lpstr>CSS Layers</vt:lpstr>
      <vt:lpstr>CSS Float Property</vt:lpstr>
      <vt:lpstr>Introduction to CSS3</vt:lpstr>
      <vt:lpstr>Introduction to CSS3 (Cont)</vt:lpstr>
      <vt:lpstr>Animations</vt:lpstr>
      <vt:lpstr>Configuring the animation</vt:lpstr>
      <vt:lpstr>Defining the animation sequence using keyframes</vt:lpstr>
      <vt:lpstr>Specifying Intermediate steps </vt:lpstr>
      <vt:lpstr>CSS Variables / Custom Properties</vt:lpstr>
      <vt:lpstr>CSS Variables (Example)</vt:lpstr>
      <vt:lpstr>Media Queries</vt:lpstr>
      <vt:lpstr>Media Query (Cont.)</vt:lpstr>
      <vt:lpstr>Media Query (Example)</vt:lpstr>
      <vt:lpstr>Media Query (cont.)</vt:lpstr>
      <vt:lpstr>Wild Card Selectors</vt:lpstr>
      <vt:lpstr>Wild Card Selectors</vt:lpstr>
      <vt:lpstr>Gradients</vt:lpstr>
      <vt:lpstr>Linear Gradients</vt:lpstr>
      <vt:lpstr>Linear Gradients (Example)</vt:lpstr>
      <vt:lpstr>Radial Gradients</vt:lpstr>
      <vt:lpstr>Radial Gradients (Example)</vt:lpstr>
      <vt:lpstr>Pseudo Classes</vt:lpstr>
      <vt:lpstr>Pseudo Elements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HareKrishna</cp:lastModifiedBy>
  <cp:revision>701</cp:revision>
  <dcterms:created xsi:type="dcterms:W3CDTF">2020-05-01T05:09:15Z</dcterms:created>
  <dcterms:modified xsi:type="dcterms:W3CDTF">2024-08-02T07:30:19Z</dcterms:modified>
</cp:coreProperties>
</file>